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ロータリー 湖南" initials="ロ湖" lastIdx="1" clrIdx="0">
    <p:extLst>
      <p:ext uri="{19B8F6BF-5375-455C-9EA6-DF929625EA0E}">
        <p15:presenceInfo xmlns:p15="http://schemas.microsoft.com/office/powerpoint/2012/main" userId="7e317678ca4cda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472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p:scale>
          <a:sx n="90" d="100"/>
          <a:sy n="90" d="100"/>
        </p:scale>
        <p:origin x="354" y="-39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093" cy="495050"/>
          </a:xfrm>
          <a:prstGeom prst="rect">
            <a:avLst/>
          </a:prstGeom>
        </p:spPr>
        <p:txBody>
          <a:bodyPr vert="horz" lIns="90690" tIns="45345" rIns="90690" bIns="453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100" y="0"/>
            <a:ext cx="2919092" cy="495050"/>
          </a:xfrm>
          <a:prstGeom prst="rect">
            <a:avLst/>
          </a:prstGeom>
        </p:spPr>
        <p:txBody>
          <a:bodyPr vert="horz" lIns="90690" tIns="45345" rIns="90690" bIns="45345" rtlCol="0"/>
          <a:lstStyle>
            <a:lvl1pPr algn="r">
              <a:defRPr sz="1200"/>
            </a:lvl1pPr>
          </a:lstStyle>
          <a:p>
            <a:fld id="{C3790E88-56AF-494A-9B68-72E3DEF678E4}" type="datetimeFigureOut">
              <a:rPr kumimoji="1" lang="ja-JP" altLang="en-US" smtClean="0"/>
              <a:t>2022/6/15</a:t>
            </a:fld>
            <a:endParaRPr kumimoji="1" lang="ja-JP" altLang="en-US"/>
          </a:p>
        </p:txBody>
      </p:sp>
      <p:sp>
        <p:nvSpPr>
          <p:cNvPr id="4" name="スライド イメージ プレースホルダー 3"/>
          <p:cNvSpPr>
            <a:spLocks noGrp="1" noRot="1" noChangeAspect="1"/>
          </p:cNvSpPr>
          <p:nvPr>
            <p:ph type="sldImg" idx="2"/>
          </p:nvPr>
        </p:nvSpPr>
        <p:spPr>
          <a:xfrm>
            <a:off x="2216150" y="1231900"/>
            <a:ext cx="2305050" cy="3330575"/>
          </a:xfrm>
          <a:prstGeom prst="rect">
            <a:avLst/>
          </a:prstGeom>
          <a:noFill/>
          <a:ln w="12700">
            <a:solidFill>
              <a:prstClr val="black"/>
            </a:solidFill>
          </a:ln>
        </p:spPr>
        <p:txBody>
          <a:bodyPr vert="horz" lIns="90690" tIns="45345" rIns="90690" bIns="45345" rtlCol="0" anchor="ctr"/>
          <a:lstStyle/>
          <a:p>
            <a:endParaRPr lang="ja-JP" altLang="en-US"/>
          </a:p>
        </p:txBody>
      </p:sp>
      <p:sp>
        <p:nvSpPr>
          <p:cNvPr id="5" name="ノート プレースホルダー 4"/>
          <p:cNvSpPr>
            <a:spLocks noGrp="1"/>
          </p:cNvSpPr>
          <p:nvPr>
            <p:ph type="body" sz="quarter" idx="3"/>
          </p:nvPr>
        </p:nvSpPr>
        <p:spPr>
          <a:xfrm>
            <a:off x="674363" y="4748696"/>
            <a:ext cx="5388610" cy="3884722"/>
          </a:xfrm>
          <a:prstGeom prst="rect">
            <a:avLst/>
          </a:prstGeom>
        </p:spPr>
        <p:txBody>
          <a:bodyPr vert="horz" lIns="90690" tIns="45345" rIns="90690" bIns="453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64"/>
            <a:ext cx="2919093" cy="495050"/>
          </a:xfrm>
          <a:prstGeom prst="rect">
            <a:avLst/>
          </a:prstGeom>
        </p:spPr>
        <p:txBody>
          <a:bodyPr vert="horz" lIns="90690" tIns="45345" rIns="90690" bIns="453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100" y="9371264"/>
            <a:ext cx="2919092" cy="495050"/>
          </a:xfrm>
          <a:prstGeom prst="rect">
            <a:avLst/>
          </a:prstGeom>
        </p:spPr>
        <p:txBody>
          <a:bodyPr vert="horz" lIns="90690" tIns="45345" rIns="90690" bIns="45345" rtlCol="0" anchor="b"/>
          <a:lstStyle>
            <a:lvl1pPr algn="r">
              <a:defRPr sz="1200"/>
            </a:lvl1pPr>
          </a:lstStyle>
          <a:p>
            <a:fld id="{6FD86777-088D-4E80-9DE4-B99C0819C93F}" type="slidenum">
              <a:rPr kumimoji="1" lang="ja-JP" altLang="en-US" smtClean="0"/>
              <a:t>‹#›</a:t>
            </a:fld>
            <a:endParaRPr kumimoji="1" lang="ja-JP" altLang="en-US"/>
          </a:p>
        </p:txBody>
      </p:sp>
    </p:spTree>
    <p:extLst>
      <p:ext uri="{BB962C8B-B14F-4D97-AF65-F5344CB8AC3E}">
        <p14:creationId xmlns:p14="http://schemas.microsoft.com/office/powerpoint/2010/main" val="13163836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39428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243915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70779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78037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26655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148997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17669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56441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235629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180763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976219-7375-48B5-84CB-930B7DB56C02}" type="datetimeFigureOut">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63876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8976219-7375-48B5-84CB-930B7DB56C02}" type="datetimeFigureOut">
              <a:rPr kumimoji="1" lang="ja-JP" altLang="en-US" smtClean="0"/>
              <a:t>2022/6/15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633437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tmp"/></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F2C79C79-4270-4B07-9C21-4528DDEA77AD}"/>
              </a:ext>
            </a:extLst>
          </p:cNvPr>
          <p:cNvSpPr/>
          <p:nvPr/>
        </p:nvSpPr>
        <p:spPr>
          <a:xfrm>
            <a:off x="2439525" y="2194028"/>
            <a:ext cx="4418474" cy="151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731712B6-158A-465B-9B69-12886466C311}"/>
              </a:ext>
            </a:extLst>
          </p:cNvPr>
          <p:cNvSpPr txBox="1"/>
          <p:nvPr/>
        </p:nvSpPr>
        <p:spPr>
          <a:xfrm>
            <a:off x="2401217" y="2206061"/>
            <a:ext cx="4536828" cy="2169825"/>
          </a:xfrm>
          <a:prstGeom prst="rect">
            <a:avLst/>
          </a:prstGeom>
          <a:noFill/>
        </p:spPr>
        <p:txBody>
          <a:bodyPr wrap="square" numCol="2" rtlCol="0">
            <a:spAutoFit/>
          </a:bodyPr>
          <a:lstStyle/>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12:30	</a:t>
            </a:r>
            <a:r>
              <a:rPr kumimoji="1" lang="ja-JP" altLang="en-US" sz="900" dirty="0">
                <a:latin typeface="HGSｺﾞｼｯｸM" panose="020B0600000000000000" pitchFamily="50" charset="-128"/>
                <a:ea typeface="HGSｺﾞｼｯｸM" panose="020B0600000000000000" pitchFamily="50" charset="-128"/>
              </a:rPr>
              <a:t>開会点鐘</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それでこそロータリー</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お客様紹介</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守本ガバナー補佐様御挨拶</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会長の時間</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zh-TW" altLang="en-US" sz="900" dirty="0">
                <a:latin typeface="HGSｺﾞｼｯｸM" panose="020B0600000000000000" pitchFamily="50" charset="-128"/>
                <a:ea typeface="HGSｺﾞｼｯｸM" panose="020B0600000000000000" pitchFamily="50" charset="-128"/>
              </a:rPr>
              <a:t>幹事報告	</a:t>
            </a:r>
          </a:p>
          <a:p>
            <a:r>
              <a:rPr kumimoji="1" lang="zh-TW" altLang="en-US" sz="900" dirty="0">
                <a:latin typeface="HGSｺﾞｼｯｸM" panose="020B0600000000000000" pitchFamily="50" charset="-128"/>
                <a:ea typeface="HGSｺﾞｼｯｸM" panose="020B0600000000000000" pitchFamily="50" charset="-128"/>
              </a:rPr>
              <a:t>	委員会同好会報告</a:t>
            </a:r>
          </a:p>
          <a:p>
            <a:r>
              <a:rPr kumimoji="1" lang="en-US" altLang="ja-JP" sz="900" dirty="0">
                <a:latin typeface="HGSｺﾞｼｯｸM" panose="020B0600000000000000" pitchFamily="50" charset="-128"/>
                <a:ea typeface="HGSｺﾞｼｯｸM" panose="020B0600000000000000" pitchFamily="50" charset="-128"/>
              </a:rPr>
              <a:t>	</a:t>
            </a: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クラブ協議会</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　年度末報告　　　</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13:10 	</a:t>
            </a:r>
            <a:r>
              <a:rPr kumimoji="1" lang="ja-JP" altLang="en-US" sz="900" dirty="0">
                <a:latin typeface="HGSｺﾞｼｯｸM" panose="020B0600000000000000" pitchFamily="50" charset="-128"/>
                <a:ea typeface="HGSｺﾞｼｯｸM" panose="020B0600000000000000" pitchFamily="50" charset="-128"/>
              </a:rPr>
              <a:t>ニコニコ報告</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出席報告</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閉会点鐘</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endParaRPr kumimoji="1" lang="ja-JP" altLang="en-US" sz="900" dirty="0">
              <a:latin typeface="HGSｺﾞｼｯｸM" panose="020B0600000000000000" pitchFamily="50" charset="-128"/>
              <a:ea typeface="HGSｺﾞｼｯｸM" panose="020B0600000000000000" pitchFamily="50" charset="-128"/>
            </a:endParaRPr>
          </a:p>
        </p:txBody>
      </p:sp>
      <p:sp>
        <p:nvSpPr>
          <p:cNvPr id="51" name="正方形/長方形 50">
            <a:extLst>
              <a:ext uri="{FF2B5EF4-FFF2-40B4-BE49-F238E27FC236}">
                <a16:creationId xmlns:a16="http://schemas.microsoft.com/office/drawing/2014/main" id="{2CE4ED3E-3970-42C4-8FEE-039931C2CAA5}"/>
              </a:ext>
            </a:extLst>
          </p:cNvPr>
          <p:cNvSpPr/>
          <p:nvPr/>
        </p:nvSpPr>
        <p:spPr>
          <a:xfrm>
            <a:off x="-6350" y="8651772"/>
            <a:ext cx="6857999" cy="11419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8000"/>
              </a:highlight>
            </a:endParaRPr>
          </a:p>
        </p:txBody>
      </p:sp>
      <p:sp>
        <p:nvSpPr>
          <p:cNvPr id="23" name="正方形/長方形 22">
            <a:extLst>
              <a:ext uri="{FF2B5EF4-FFF2-40B4-BE49-F238E27FC236}">
                <a16:creationId xmlns:a16="http://schemas.microsoft.com/office/drawing/2014/main" id="{854FA0C7-B9CE-4DE6-86AA-0272CEC0F01A}"/>
              </a:ext>
            </a:extLst>
          </p:cNvPr>
          <p:cNvSpPr/>
          <p:nvPr/>
        </p:nvSpPr>
        <p:spPr>
          <a:xfrm>
            <a:off x="0" y="-1"/>
            <a:ext cx="6858000" cy="1891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7A55F50-C12A-406D-82F2-FC3EAA4BD6A0}"/>
              </a:ext>
            </a:extLst>
          </p:cNvPr>
          <p:cNvSpPr/>
          <p:nvPr/>
        </p:nvSpPr>
        <p:spPr>
          <a:xfrm>
            <a:off x="159657" y="-321447"/>
            <a:ext cx="2104572" cy="4065193"/>
          </a:xfrm>
          <a:prstGeom prst="roundRect">
            <a:avLst>
              <a:gd name="adj" fmla="val 5503"/>
            </a:avLst>
          </a:prstGeom>
          <a:solidFill>
            <a:srgbClr val="FFFFFF"/>
          </a:solidFill>
          <a:ln>
            <a:solidFill>
              <a:schemeClr val="accent6">
                <a:lumMod val="40000"/>
                <a:lumOff val="60000"/>
              </a:schemeClr>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lumMod val="75000"/>
                </a:schemeClr>
              </a:solidFill>
            </a:endParaRPr>
          </a:p>
        </p:txBody>
      </p:sp>
      <p:sp>
        <p:nvSpPr>
          <p:cNvPr id="13" name="正方形/長方形 12">
            <a:extLst>
              <a:ext uri="{FF2B5EF4-FFF2-40B4-BE49-F238E27FC236}">
                <a16:creationId xmlns:a16="http://schemas.microsoft.com/office/drawing/2014/main" id="{933ABADB-47FB-4B1D-9F3B-279D8A240644}"/>
              </a:ext>
            </a:extLst>
          </p:cNvPr>
          <p:cNvSpPr/>
          <p:nvPr/>
        </p:nvSpPr>
        <p:spPr>
          <a:xfrm>
            <a:off x="2521347" y="1519700"/>
            <a:ext cx="3066653" cy="462446"/>
          </a:xfrm>
          <a:prstGeom prst="rect">
            <a:avLst/>
          </a:prstGeom>
          <a:noFill/>
          <a:ln>
            <a:noFill/>
          </a:ln>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8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～クラブテーマ～</a:t>
            </a:r>
            <a:endParaRPr lang="en-US" altLang="ja-JP" sz="8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a:p>
            <a:pPr algn="l"/>
            <a:r>
              <a:rPr lang="ja-JP" altLang="en-US" sz="12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「地域の水土里（みどり）を大切に！」</a:t>
            </a:r>
            <a:endParaRPr lang="ja-JP" altLang="en-US" sz="12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FDD3CD98-4094-48CD-80D9-14FB84E29E3E}"/>
              </a:ext>
            </a:extLst>
          </p:cNvPr>
          <p:cNvCxnSpPr>
            <a:cxnSpLocks/>
          </p:cNvCxnSpPr>
          <p:nvPr/>
        </p:nvCxnSpPr>
        <p:spPr>
          <a:xfrm>
            <a:off x="220407" y="2756514"/>
            <a:ext cx="198307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D0A990B6-893C-46FC-8A20-270F690F9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456" y="347927"/>
            <a:ext cx="1155332" cy="3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FF2B5EF4-FFF2-40B4-BE49-F238E27FC236}">
                <a16:creationId xmlns:a16="http://schemas.microsoft.com/office/drawing/2014/main" id="{74BDAADE-402B-459F-842C-28AC3B43FF08}"/>
              </a:ext>
            </a:extLst>
          </p:cNvPr>
          <p:cNvSpPr/>
          <p:nvPr/>
        </p:nvSpPr>
        <p:spPr>
          <a:xfrm>
            <a:off x="2570072" y="1058580"/>
            <a:ext cx="969478" cy="376578"/>
          </a:xfrm>
          <a:prstGeom prst="rect">
            <a:avLst/>
          </a:prstGeom>
        </p:spPr>
        <p:txBody>
          <a:bodyPr wrap="square">
            <a:spAutoFit/>
          </a:bodyPr>
          <a:lstStyle/>
          <a:p>
            <a:r>
              <a:rPr lang="ja-JP" altLang="en-US" sz="600" dirty="0">
                <a:solidFill>
                  <a:schemeClr val="dk1"/>
                </a:solidFill>
                <a:latin typeface="HG丸ｺﾞｼｯｸM-PRO" panose="020F0600000000000000" pitchFamily="50" charset="-128"/>
                <a:ea typeface="HG丸ｺﾞｼｯｸM-PRO" panose="020F0600000000000000" pitchFamily="50" charset="-128"/>
              </a:rPr>
              <a:t>国際ロータリー</a:t>
            </a:r>
            <a:endParaRPr lang="en-US" altLang="ja-JP" sz="600" dirty="0">
              <a:solidFill>
                <a:schemeClr val="dk1"/>
              </a:solidFill>
              <a:latin typeface="HG丸ｺﾞｼｯｸM-PRO" panose="020F0600000000000000" pitchFamily="50" charset="-128"/>
              <a:ea typeface="HG丸ｺﾞｼｯｸM-PRO" panose="020F0600000000000000" pitchFamily="50" charset="-128"/>
            </a:endParaRPr>
          </a:p>
          <a:p>
            <a:r>
              <a:rPr lang="en-US" altLang="ja-JP" sz="600" dirty="0">
                <a:solidFill>
                  <a:schemeClr val="dk1"/>
                </a:solidFill>
                <a:latin typeface="HG丸ｺﾞｼｯｸM-PRO" panose="020F0600000000000000" pitchFamily="50" charset="-128"/>
                <a:ea typeface="HG丸ｺﾞｼｯｸM-PRO" panose="020F0600000000000000" pitchFamily="50" charset="-128"/>
              </a:rPr>
              <a:t>2021-22</a:t>
            </a:r>
            <a:r>
              <a:rPr lang="ja-JP" altLang="en-US" sz="600" dirty="0">
                <a:solidFill>
                  <a:schemeClr val="dk1"/>
                </a:solidFill>
                <a:latin typeface="HG丸ｺﾞｼｯｸM-PRO" panose="020F0600000000000000" pitchFamily="50" charset="-128"/>
                <a:ea typeface="HG丸ｺﾞｼｯｸM-PRO" panose="020F0600000000000000" pitchFamily="50" charset="-128"/>
              </a:rPr>
              <a:t>年度会長</a:t>
            </a:r>
            <a:endParaRPr lang="en-US" altLang="ja-JP" sz="600" dirty="0">
              <a:solidFill>
                <a:schemeClr val="dk1"/>
              </a:solidFill>
              <a:latin typeface="HG丸ｺﾞｼｯｸM-PRO" panose="020F0600000000000000" pitchFamily="50" charset="-128"/>
              <a:ea typeface="HG丸ｺﾞｼｯｸM-PRO" panose="020F0600000000000000" pitchFamily="50" charset="-128"/>
            </a:endParaRPr>
          </a:p>
          <a:p>
            <a:pPr>
              <a:lnSpc>
                <a:spcPts val="900"/>
              </a:lnSpc>
            </a:pPr>
            <a:r>
              <a:rPr lang="ja-JP" altLang="en-US" sz="600" dirty="0">
                <a:solidFill>
                  <a:schemeClr val="dk1"/>
                </a:solidFill>
                <a:latin typeface="HG丸ｺﾞｼｯｸM-PRO" panose="020F0600000000000000" pitchFamily="50" charset="-128"/>
                <a:ea typeface="HG丸ｺﾞｼｯｸM-PRO" panose="020F0600000000000000" pitchFamily="50" charset="-128"/>
              </a:rPr>
              <a:t>シェカール・メータ</a:t>
            </a:r>
            <a:endParaRPr lang="en-US" altLang="ja-JP" sz="600" dirty="0">
              <a:solidFill>
                <a:schemeClr val="dk1"/>
              </a:solidFill>
              <a:latin typeface="HG丸ｺﾞｼｯｸM-PRO" panose="020F0600000000000000" pitchFamily="50" charset="-128"/>
              <a:ea typeface="HG丸ｺﾞｼｯｸM-PRO" panose="020F0600000000000000" pitchFamily="50" charset="-128"/>
            </a:endParaRPr>
          </a:p>
        </p:txBody>
      </p:sp>
      <p:sp>
        <p:nvSpPr>
          <p:cNvPr id="22" name="テキスト ボックス 3">
            <a:extLst>
              <a:ext uri="{FF2B5EF4-FFF2-40B4-BE49-F238E27FC236}">
                <a16:creationId xmlns:a16="http://schemas.microsoft.com/office/drawing/2014/main" id="{B56FF7D4-6945-4F45-83FE-E4AC3AC939B7}"/>
              </a:ext>
            </a:extLst>
          </p:cNvPr>
          <p:cNvSpPr txBox="1"/>
          <p:nvPr/>
        </p:nvSpPr>
        <p:spPr>
          <a:xfrm>
            <a:off x="4224581" y="1045759"/>
            <a:ext cx="1208537" cy="402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国際ロータリー第</a:t>
            </a:r>
            <a:r>
              <a:rPr lang="en-US" altLang="ja-JP"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2650</a:t>
            </a:r>
            <a:r>
              <a:rPr lang="ja-JP" altLang="en-US"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地区</a:t>
            </a:r>
            <a:endParaRPr lang="en-US" altLang="ja-JP"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endParaRPr>
          </a:p>
          <a:p>
            <a:pPr algn="l"/>
            <a:r>
              <a:rPr lang="en-US" altLang="ja-JP"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2021-22</a:t>
            </a:r>
            <a:r>
              <a:rPr lang="ja-JP" altLang="en-US"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年度ガバナー</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馬場　益弘</a:t>
            </a:r>
            <a:r>
              <a:rPr lang="ja-JP" altLang="en-US" sz="8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p>
        </p:txBody>
      </p:sp>
      <p:cxnSp>
        <p:nvCxnSpPr>
          <p:cNvPr id="26" name="直線コネクタ 25">
            <a:extLst>
              <a:ext uri="{FF2B5EF4-FFF2-40B4-BE49-F238E27FC236}">
                <a16:creationId xmlns:a16="http://schemas.microsoft.com/office/drawing/2014/main" id="{4401F60B-BC1C-4FC5-90A0-F82DDF39CC35}"/>
              </a:ext>
            </a:extLst>
          </p:cNvPr>
          <p:cNvCxnSpPr>
            <a:cxnSpLocks/>
          </p:cNvCxnSpPr>
          <p:nvPr/>
        </p:nvCxnSpPr>
        <p:spPr>
          <a:xfrm>
            <a:off x="5554511" y="222248"/>
            <a:ext cx="0" cy="1816102"/>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E36AA57-8312-477D-9595-0C6E0046519B}"/>
              </a:ext>
            </a:extLst>
          </p:cNvPr>
          <p:cNvSpPr txBox="1"/>
          <p:nvPr/>
        </p:nvSpPr>
        <p:spPr>
          <a:xfrm>
            <a:off x="5750594" y="676003"/>
            <a:ext cx="1013027" cy="830997"/>
          </a:xfrm>
          <a:prstGeom prst="rect">
            <a:avLst/>
          </a:prstGeom>
          <a:noFill/>
        </p:spPr>
        <p:txBody>
          <a:bodyPr wrap="square" rtlCol="0">
            <a:spAutoFit/>
          </a:bodyPr>
          <a:lstStyle/>
          <a:p>
            <a:r>
              <a:rPr kumimoji="1" lang="ja-JP" altLang="en-US" sz="4800" dirty="0">
                <a:solidFill>
                  <a:schemeClr val="accent4">
                    <a:lumMod val="75000"/>
                  </a:schemeClr>
                </a:solidFill>
                <a:latin typeface="HGPｺﾞｼｯｸE" panose="020B0900000000000000" pitchFamily="50" charset="-128"/>
                <a:ea typeface="HGPｺﾞｼｯｸE" panose="020B0900000000000000" pitchFamily="50" charset="-128"/>
              </a:rPr>
              <a:t>３３</a:t>
            </a:r>
          </a:p>
        </p:txBody>
      </p:sp>
      <p:sp>
        <p:nvSpPr>
          <p:cNvPr id="28" name="正方形/長方形 27">
            <a:extLst>
              <a:ext uri="{FF2B5EF4-FFF2-40B4-BE49-F238E27FC236}">
                <a16:creationId xmlns:a16="http://schemas.microsoft.com/office/drawing/2014/main" id="{BD7B4270-F836-4B50-8429-1BA7EF45E31F}"/>
              </a:ext>
            </a:extLst>
          </p:cNvPr>
          <p:cNvSpPr/>
          <p:nvPr/>
        </p:nvSpPr>
        <p:spPr>
          <a:xfrm>
            <a:off x="159657" y="2763270"/>
            <a:ext cx="2104572" cy="916469"/>
          </a:xfrm>
          <a:prstGeom prst="rect">
            <a:avLst/>
          </a:prstGeom>
        </p:spPr>
        <p:txBody>
          <a:bodyPr wrap="square">
            <a:spAutoFit/>
          </a:bodyPr>
          <a:lstStyle/>
          <a:p>
            <a:pPr rtl="1">
              <a:lnSpc>
                <a:spcPts val="1100"/>
              </a:lnSpc>
              <a:defRPr sz="1000"/>
            </a:pP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創立</a:t>
            </a:r>
            <a:r>
              <a:rPr lang="en-US" altLang="ja-JP" sz="600" dirty="0">
                <a:solidFill>
                  <a:srgbClr val="000000"/>
                </a:solidFill>
                <a:latin typeface="HGSｺﾞｼｯｸM" panose="020B0600000000000000" pitchFamily="50" charset="-128"/>
                <a:ea typeface="HGSｺﾞｼｯｸM" panose="020B0600000000000000" pitchFamily="50" charset="-128"/>
              </a:rPr>
              <a:t>】1989</a:t>
            </a:r>
            <a:r>
              <a:rPr lang="ja-JP" altLang="en-US" sz="600" dirty="0">
                <a:solidFill>
                  <a:srgbClr val="000000"/>
                </a:solidFill>
                <a:latin typeface="HGSｺﾞｼｯｸM" panose="020B0600000000000000" pitchFamily="50" charset="-128"/>
                <a:ea typeface="HGSｺﾞｼｯｸM" panose="020B0600000000000000" pitchFamily="50" charset="-128"/>
              </a:rPr>
              <a:t>年</a:t>
            </a:r>
            <a:r>
              <a:rPr lang="en-US" altLang="ja-JP" sz="600" dirty="0">
                <a:solidFill>
                  <a:srgbClr val="000000"/>
                </a:solidFill>
                <a:latin typeface="HGSｺﾞｼｯｸM" panose="020B0600000000000000" pitchFamily="50" charset="-128"/>
                <a:ea typeface="HGSｺﾞｼｯｸM" panose="020B0600000000000000" pitchFamily="50" charset="-128"/>
              </a:rPr>
              <a:t>6</a:t>
            </a:r>
            <a:r>
              <a:rPr lang="ja-JP" altLang="en-US" sz="600" dirty="0">
                <a:solidFill>
                  <a:srgbClr val="000000"/>
                </a:solidFill>
                <a:latin typeface="HGSｺﾞｼｯｸM" panose="020B0600000000000000" pitchFamily="50" charset="-128"/>
                <a:ea typeface="HGSｺﾞｼｯｸM" panose="020B0600000000000000" pitchFamily="50" charset="-128"/>
              </a:rPr>
              <a:t>月</a:t>
            </a:r>
            <a:r>
              <a:rPr lang="en-US" altLang="ja-JP" sz="600" dirty="0">
                <a:solidFill>
                  <a:srgbClr val="000000"/>
                </a:solidFill>
                <a:latin typeface="HGSｺﾞｼｯｸM" panose="020B0600000000000000" pitchFamily="50" charset="-128"/>
                <a:ea typeface="HGSｺﾞｼｯｸM" panose="020B0600000000000000" pitchFamily="50" charset="-128"/>
              </a:rPr>
              <a:t>8</a:t>
            </a:r>
            <a:r>
              <a:rPr lang="ja-JP" altLang="en-US" sz="600" dirty="0">
                <a:solidFill>
                  <a:srgbClr val="000000"/>
                </a:solidFill>
                <a:latin typeface="HGSｺﾞｼｯｸM" panose="020B0600000000000000" pitchFamily="50" charset="-128"/>
                <a:ea typeface="HGSｺﾞｼｯｸM" panose="020B0600000000000000" pitchFamily="50" charset="-128"/>
              </a:rPr>
              <a:t>日</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認証</a:t>
            </a:r>
            <a:r>
              <a:rPr lang="en-US" altLang="ja-JP" sz="600" dirty="0">
                <a:solidFill>
                  <a:srgbClr val="000000"/>
                </a:solidFill>
                <a:latin typeface="HGSｺﾞｼｯｸM" panose="020B0600000000000000" pitchFamily="50" charset="-128"/>
                <a:ea typeface="HGSｺﾞｼｯｸM" panose="020B0600000000000000" pitchFamily="50" charset="-128"/>
              </a:rPr>
              <a:t>】1989</a:t>
            </a:r>
            <a:r>
              <a:rPr lang="ja-JP" altLang="en-US" sz="600" dirty="0">
                <a:solidFill>
                  <a:srgbClr val="000000"/>
                </a:solidFill>
                <a:latin typeface="HGSｺﾞｼｯｸM" panose="020B0600000000000000" pitchFamily="50" charset="-128"/>
                <a:ea typeface="HGSｺﾞｼｯｸM" panose="020B0600000000000000" pitchFamily="50" charset="-128"/>
              </a:rPr>
              <a:t>年</a:t>
            </a:r>
            <a:r>
              <a:rPr lang="en-US" altLang="ja-JP" sz="600" dirty="0">
                <a:solidFill>
                  <a:srgbClr val="000000"/>
                </a:solidFill>
                <a:latin typeface="HGSｺﾞｼｯｸM" panose="020B0600000000000000" pitchFamily="50" charset="-128"/>
                <a:ea typeface="HGSｺﾞｼｯｸM" panose="020B0600000000000000" pitchFamily="50" charset="-128"/>
              </a:rPr>
              <a:t>6</a:t>
            </a:r>
            <a:r>
              <a:rPr lang="ja-JP" altLang="en-US" sz="600" dirty="0">
                <a:solidFill>
                  <a:srgbClr val="000000"/>
                </a:solidFill>
                <a:latin typeface="HGSｺﾞｼｯｸM" panose="020B0600000000000000" pitchFamily="50" charset="-128"/>
                <a:ea typeface="HGSｺﾞｼｯｸM" panose="020B0600000000000000" pitchFamily="50" charset="-128"/>
              </a:rPr>
              <a:t>月</a:t>
            </a:r>
            <a:r>
              <a:rPr lang="en-US" altLang="ja-JP" sz="600" dirty="0">
                <a:solidFill>
                  <a:srgbClr val="000000"/>
                </a:solidFill>
                <a:latin typeface="HGSｺﾞｼｯｸM" panose="020B0600000000000000" pitchFamily="50" charset="-128"/>
                <a:ea typeface="HGSｺﾞｼｯｸM" panose="020B0600000000000000" pitchFamily="50" charset="-128"/>
              </a:rPr>
              <a:t>26</a:t>
            </a:r>
            <a:r>
              <a:rPr lang="ja-JP" altLang="en-US" sz="600" dirty="0">
                <a:solidFill>
                  <a:srgbClr val="000000"/>
                </a:solidFill>
                <a:latin typeface="HGSｺﾞｼｯｸM" panose="020B0600000000000000" pitchFamily="50" charset="-128"/>
                <a:ea typeface="HGSｺﾞｼｯｸM" panose="020B0600000000000000" pitchFamily="50" charset="-128"/>
              </a:rPr>
              <a:t>日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例会</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毎週木曜日</a:t>
            </a:r>
            <a:r>
              <a:rPr lang="en-US" altLang="ja-JP" sz="600" dirty="0">
                <a:solidFill>
                  <a:srgbClr val="000000"/>
                </a:solidFill>
                <a:latin typeface="HGSｺﾞｼｯｸM" panose="020B0600000000000000" pitchFamily="50" charset="-128"/>
                <a:ea typeface="HGSｺﾞｼｯｸM" panose="020B0600000000000000" pitchFamily="50" charset="-128"/>
              </a:rPr>
              <a:t>12:30</a:t>
            </a:r>
            <a:r>
              <a:rPr lang="ja-JP" altLang="en-US" sz="600" dirty="0">
                <a:solidFill>
                  <a:srgbClr val="000000"/>
                </a:solidFill>
                <a:latin typeface="HGSｺﾞｼｯｸM" panose="020B0600000000000000" pitchFamily="50" charset="-128"/>
                <a:ea typeface="HGSｺﾞｼｯｸM" panose="020B0600000000000000" pitchFamily="50" charset="-128"/>
              </a:rPr>
              <a:t>～</a:t>
            </a:r>
            <a:r>
              <a:rPr lang="en-US" altLang="ja-JP" sz="600" dirty="0">
                <a:solidFill>
                  <a:srgbClr val="000000"/>
                </a:solidFill>
                <a:latin typeface="HGSｺﾞｼｯｸM" panose="020B0600000000000000" pitchFamily="50" charset="-128"/>
                <a:ea typeface="HGSｺﾞｼｯｸM" panose="020B0600000000000000" pitchFamily="50" charset="-128"/>
              </a:rPr>
              <a:t>13:30</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会場</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やまりゅう </a:t>
            </a:r>
            <a:r>
              <a:rPr lang="en-US" altLang="ja-JP" sz="600" b="1" dirty="0">
                <a:solidFill>
                  <a:srgbClr val="000000"/>
                </a:solidFill>
                <a:latin typeface="HGSｺﾞｼｯｸM" panose="020B0600000000000000" pitchFamily="50" charset="-128"/>
                <a:ea typeface="HGSｺﾞｼｯｸM" panose="020B0600000000000000" pitchFamily="50" charset="-128"/>
              </a:rPr>
              <a:t>Tel</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(0748)72-0137</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b="1" dirty="0">
                <a:solidFill>
                  <a:srgbClr val="000000"/>
                </a:solidFill>
                <a:latin typeface="HGSｺﾞｼｯｸM" panose="020B0600000000000000" pitchFamily="50" charset="-128"/>
                <a:ea typeface="HGSｺﾞｼｯｸM" panose="020B0600000000000000" pitchFamily="50" charset="-128"/>
              </a:rPr>
              <a:t>Fax</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(0748)72-2870</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事務所</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滋賀県湖南市中央</a:t>
            </a:r>
            <a:r>
              <a:rPr lang="en-US" altLang="ja-JP" sz="600" dirty="0">
                <a:solidFill>
                  <a:srgbClr val="000000"/>
                </a:solidFill>
                <a:latin typeface="HGSｺﾞｼｯｸM" panose="020B0600000000000000" pitchFamily="50" charset="-128"/>
                <a:ea typeface="HGSｺﾞｼｯｸM" panose="020B0600000000000000" pitchFamily="50" charset="-128"/>
              </a:rPr>
              <a:t>5</a:t>
            </a:r>
            <a:r>
              <a:rPr lang="ja-JP" altLang="en-US" sz="600" dirty="0">
                <a:solidFill>
                  <a:srgbClr val="000000"/>
                </a:solidFill>
                <a:latin typeface="HGSｺﾞｼｯｸM" panose="020B0600000000000000" pitchFamily="50" charset="-128"/>
                <a:ea typeface="HGSｺﾞｼｯｸM" panose="020B0600000000000000" pitchFamily="50" charset="-128"/>
              </a:rPr>
              <a:t>丁目</a:t>
            </a:r>
            <a:r>
              <a:rPr lang="en-US" altLang="ja-JP" sz="600" dirty="0">
                <a:solidFill>
                  <a:srgbClr val="000000"/>
                </a:solidFill>
                <a:latin typeface="HGSｺﾞｼｯｸM" panose="020B0600000000000000" pitchFamily="50" charset="-128"/>
                <a:ea typeface="HGSｺﾞｼｯｸM" panose="020B0600000000000000" pitchFamily="50" charset="-128"/>
              </a:rPr>
              <a:t>62</a:t>
            </a:r>
            <a:r>
              <a:rPr lang="ja-JP" altLang="en-US" sz="600" dirty="0">
                <a:solidFill>
                  <a:srgbClr val="000000"/>
                </a:solidFill>
                <a:latin typeface="HGSｺﾞｼｯｸM" panose="020B0600000000000000" pitchFamily="50" charset="-128"/>
                <a:ea typeface="HGSｺﾞｼｯｸM" panose="020B0600000000000000" pitchFamily="50" charset="-128"/>
              </a:rPr>
              <a:t>番地　</a:t>
            </a:r>
            <a:r>
              <a:rPr lang="en-US" altLang="ja-JP" sz="600" b="1" dirty="0">
                <a:solidFill>
                  <a:srgbClr val="000000"/>
                </a:solidFill>
                <a:latin typeface="HGSｺﾞｼｯｸM" panose="020B0600000000000000" pitchFamily="50" charset="-128"/>
                <a:ea typeface="HGSｺﾞｼｯｸM" panose="020B0600000000000000" pitchFamily="50" charset="-128"/>
              </a:rPr>
              <a:t>Tel</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(0748)72-5577</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b="1" dirty="0">
                <a:solidFill>
                  <a:srgbClr val="000000"/>
                </a:solidFill>
                <a:latin typeface="HGSｺﾞｼｯｸM" panose="020B0600000000000000" pitchFamily="50" charset="-128"/>
                <a:ea typeface="HGSｺﾞｼｯｸM" panose="020B0600000000000000" pitchFamily="50" charset="-128"/>
              </a:rPr>
              <a:t>Fax</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(0748)72-5588</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b="1" dirty="0">
                <a:solidFill>
                  <a:srgbClr val="000000"/>
                </a:solidFill>
                <a:latin typeface="HGSｺﾞｼｯｸM" panose="020B0600000000000000" pitchFamily="50" charset="-128"/>
                <a:ea typeface="HGSｺﾞｼｯｸM" panose="020B0600000000000000" pitchFamily="50" charset="-128"/>
              </a:rPr>
              <a:t>mai</a:t>
            </a:r>
            <a:r>
              <a:rPr lang="en-US" altLang="ja-JP" sz="600" dirty="0">
                <a:solidFill>
                  <a:srgbClr val="000000"/>
                </a:solidFill>
                <a:latin typeface="HGSｺﾞｼｯｸM" panose="020B0600000000000000" pitchFamily="50" charset="-128"/>
                <a:ea typeface="HGSｺﾞｼｯｸM" panose="020B0600000000000000" pitchFamily="50" charset="-128"/>
              </a:rPr>
              <a:t>l:</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konan-rc@mx.bw.dream.jp</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姉妹クラブ</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台北府門扶輪社</a:t>
            </a:r>
          </a:p>
        </p:txBody>
      </p:sp>
      <p:pic>
        <p:nvPicPr>
          <p:cNvPr id="31" name="図 30">
            <a:extLst>
              <a:ext uri="{FF2B5EF4-FFF2-40B4-BE49-F238E27FC236}">
                <a16:creationId xmlns:a16="http://schemas.microsoft.com/office/drawing/2014/main" id="{C6DFE392-0856-42C8-BB85-1DB10A2C4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02" y="218710"/>
            <a:ext cx="1245481" cy="2386080"/>
          </a:xfrm>
          <a:prstGeom prst="rect">
            <a:avLst/>
          </a:prstGeom>
        </p:spPr>
      </p:pic>
      <p:sp>
        <p:nvSpPr>
          <p:cNvPr id="32" name="テキスト ボックス 31">
            <a:extLst>
              <a:ext uri="{FF2B5EF4-FFF2-40B4-BE49-F238E27FC236}">
                <a16:creationId xmlns:a16="http://schemas.microsoft.com/office/drawing/2014/main" id="{179D2B98-E837-49AC-A7EC-90EB320F9ED8}"/>
              </a:ext>
            </a:extLst>
          </p:cNvPr>
          <p:cNvSpPr txBox="1"/>
          <p:nvPr/>
        </p:nvSpPr>
        <p:spPr>
          <a:xfrm>
            <a:off x="2512757" y="2204219"/>
            <a:ext cx="1359668" cy="261610"/>
          </a:xfrm>
          <a:prstGeom prst="rect">
            <a:avLst/>
          </a:prstGeom>
          <a:noFill/>
        </p:spPr>
        <p:txBody>
          <a:bodyPr wrap="none" rtlCol="0">
            <a:spAutoFit/>
          </a:bodyPr>
          <a:lstStyle/>
          <a:p>
            <a:r>
              <a:rPr kumimoji="1" lang="ja-JP" altLang="en-US" sz="1100" dirty="0">
                <a:solidFill>
                  <a:schemeClr val="accent4">
                    <a:lumMod val="50000"/>
                  </a:schemeClr>
                </a:solidFill>
                <a:latin typeface="HGSｺﾞｼｯｸM" panose="020B0600000000000000" pitchFamily="50" charset="-128"/>
                <a:ea typeface="HGSｺﾞｼｯｸM" panose="020B0600000000000000" pitchFamily="50" charset="-128"/>
              </a:rPr>
              <a:t>● 例会プログラム</a:t>
            </a:r>
          </a:p>
        </p:txBody>
      </p:sp>
      <p:sp>
        <p:nvSpPr>
          <p:cNvPr id="33" name="テキスト ボックス 32">
            <a:extLst>
              <a:ext uri="{FF2B5EF4-FFF2-40B4-BE49-F238E27FC236}">
                <a16:creationId xmlns:a16="http://schemas.microsoft.com/office/drawing/2014/main" id="{4BF67F8C-B83C-44A3-8ED5-002A79E60DB9}"/>
              </a:ext>
            </a:extLst>
          </p:cNvPr>
          <p:cNvSpPr txBox="1"/>
          <p:nvPr/>
        </p:nvSpPr>
        <p:spPr>
          <a:xfrm>
            <a:off x="3905888" y="3492071"/>
            <a:ext cx="2339102" cy="253916"/>
          </a:xfrm>
          <a:prstGeom prst="rect">
            <a:avLst/>
          </a:prstGeom>
          <a:noFill/>
        </p:spPr>
        <p:txBody>
          <a:bodyPr wrap="none" rtlCol="0">
            <a:spAutoFit/>
          </a:bodyPr>
          <a:lstStyle/>
          <a:p>
            <a:r>
              <a:rPr kumimoji="1" lang="ja-JP" altLang="en-US" sz="1050" dirty="0">
                <a:solidFill>
                  <a:schemeClr val="accent4">
                    <a:lumMod val="50000"/>
                  </a:schemeClr>
                </a:solidFill>
                <a:latin typeface="HGSｺﾞｼｯｸM" panose="020B0600000000000000" pitchFamily="50" charset="-128"/>
                <a:ea typeface="HGSｺﾞｼｯｸM" panose="020B0600000000000000" pitchFamily="50" charset="-128"/>
              </a:rPr>
              <a:t>次回例会　６／３０　会長引継ぎ式</a:t>
            </a:r>
          </a:p>
        </p:txBody>
      </p:sp>
      <p:sp>
        <p:nvSpPr>
          <p:cNvPr id="16" name="正方形/長方形 15">
            <a:extLst>
              <a:ext uri="{FF2B5EF4-FFF2-40B4-BE49-F238E27FC236}">
                <a16:creationId xmlns:a16="http://schemas.microsoft.com/office/drawing/2014/main" id="{B77BED63-3312-47C9-9825-115461F48B21}"/>
              </a:ext>
            </a:extLst>
          </p:cNvPr>
          <p:cNvSpPr/>
          <p:nvPr/>
        </p:nvSpPr>
        <p:spPr>
          <a:xfrm>
            <a:off x="2401424" y="-7256"/>
            <a:ext cx="4364293" cy="215444"/>
          </a:xfrm>
          <a:prstGeom prst="rect">
            <a:avLst/>
          </a:prstGeom>
        </p:spPr>
        <p:txBody>
          <a:bodyPr wrap="square">
            <a:spAutoFit/>
          </a:bodyPr>
          <a:lstStyle/>
          <a:p>
            <a:pPr algn="dist"/>
            <a:r>
              <a:rPr lang="ja-JP" altLang="en-US" sz="800" kern="10" dirty="0">
                <a:ln w="0"/>
                <a:solidFill>
                  <a:schemeClr val="bg1"/>
                </a:solidFill>
                <a:latin typeface="HGPｺﾞｼｯｸM" panose="020B0600000000000000" pitchFamily="50" charset="-128"/>
                <a:ea typeface="HGPｺﾞｼｯｸM" panose="020B0600000000000000" pitchFamily="50" charset="-128"/>
              </a:rPr>
              <a:t>ＤＩＳＴＲＩＣ ２６５０　ＫＯＮＡＮ ＲＯＴＡＲＹ ＣＬＵＢ　２０</a:t>
            </a:r>
            <a:r>
              <a:rPr lang="en-US" altLang="ja-JP" sz="800" kern="10" dirty="0">
                <a:ln w="0"/>
                <a:solidFill>
                  <a:schemeClr val="bg1"/>
                </a:solidFill>
                <a:latin typeface="HGPｺﾞｼｯｸM" panose="020B0600000000000000" pitchFamily="50" charset="-128"/>
                <a:ea typeface="HGPｺﾞｼｯｸM" panose="020B0600000000000000" pitchFamily="50" charset="-128"/>
              </a:rPr>
              <a:t>21-</a:t>
            </a:r>
            <a:r>
              <a:rPr lang="ja-JP" altLang="en-US" sz="800" kern="10" dirty="0">
                <a:ln w="0"/>
                <a:solidFill>
                  <a:schemeClr val="bg1"/>
                </a:solidFill>
                <a:latin typeface="HGPｺﾞｼｯｸM" panose="020B0600000000000000" pitchFamily="50" charset="-128"/>
                <a:ea typeface="HGPｺﾞｼｯｸM" panose="020B0600000000000000" pitchFamily="50" charset="-128"/>
              </a:rPr>
              <a:t>２０２</a:t>
            </a:r>
            <a:r>
              <a:rPr lang="en-US" altLang="ja-JP" sz="800" kern="10" dirty="0">
                <a:ln w="0"/>
                <a:solidFill>
                  <a:schemeClr val="bg1"/>
                </a:solidFill>
                <a:latin typeface="HGPｺﾞｼｯｸM" panose="020B0600000000000000" pitchFamily="50" charset="-128"/>
                <a:ea typeface="HGPｺﾞｼｯｸM" panose="020B0600000000000000" pitchFamily="50" charset="-128"/>
              </a:rPr>
              <a:t>2 </a:t>
            </a:r>
            <a:r>
              <a:rPr lang="ja-JP" altLang="en-US" sz="800" kern="10" dirty="0">
                <a:ln w="0"/>
                <a:solidFill>
                  <a:schemeClr val="bg1"/>
                </a:solidFill>
                <a:latin typeface="HGPｺﾞｼｯｸM" panose="020B0600000000000000" pitchFamily="50" charset="-128"/>
                <a:ea typeface="HGPｺﾞｼｯｸM" panose="020B0600000000000000" pitchFamily="50" charset="-128"/>
              </a:rPr>
              <a:t>ＷＥＥＫＲＹ ＢＵＬＬＥＴＩＮ</a:t>
            </a:r>
            <a:endParaRPr lang="en-US" altLang="ja-JP" sz="800" kern="10" dirty="0">
              <a:ln w="0"/>
              <a:solidFill>
                <a:schemeClr val="bg1"/>
              </a:solidFill>
              <a:latin typeface="HGPｺﾞｼｯｸM" panose="020B0600000000000000" pitchFamily="50" charset="-128"/>
              <a:ea typeface="HGPｺﾞｼｯｸM" panose="020B0600000000000000" pitchFamily="50" charset="-128"/>
            </a:endParaRPr>
          </a:p>
        </p:txBody>
      </p:sp>
      <p:cxnSp>
        <p:nvCxnSpPr>
          <p:cNvPr id="48" name="直線コネクタ 47">
            <a:extLst>
              <a:ext uri="{FF2B5EF4-FFF2-40B4-BE49-F238E27FC236}">
                <a16:creationId xmlns:a16="http://schemas.microsoft.com/office/drawing/2014/main" id="{CC26BB49-0557-4FC3-A072-71BEC4295341}"/>
              </a:ext>
            </a:extLst>
          </p:cNvPr>
          <p:cNvCxnSpPr>
            <a:cxnSpLocks/>
          </p:cNvCxnSpPr>
          <p:nvPr/>
        </p:nvCxnSpPr>
        <p:spPr>
          <a:xfrm>
            <a:off x="2439524" y="2076450"/>
            <a:ext cx="4412125"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C504BF9-224D-4C45-AE02-CBA110A29B5F}"/>
              </a:ext>
            </a:extLst>
          </p:cNvPr>
          <p:cNvSpPr txBox="1"/>
          <p:nvPr/>
        </p:nvSpPr>
        <p:spPr>
          <a:xfrm>
            <a:off x="-6350" y="8966200"/>
            <a:ext cx="6857999" cy="923330"/>
          </a:xfrm>
          <a:prstGeom prst="rect">
            <a:avLst/>
          </a:prstGeom>
          <a:noFill/>
        </p:spPr>
        <p:txBody>
          <a:bodyPr wrap="square" numCol="4" rtlCol="0">
            <a:spAutoFit/>
          </a:bodyPr>
          <a:lstStyle/>
          <a:p>
            <a:r>
              <a:rPr kumimoji="1" lang="zh-TW" altLang="en-US" sz="900" dirty="0">
                <a:latin typeface="HGSｺﾞｼｯｸM" panose="020B0600000000000000" pitchFamily="50" charset="-128"/>
                <a:ea typeface="HGSｺﾞｼｯｸM" panose="020B0600000000000000" pitchFamily="50" charset="-128"/>
              </a:rPr>
              <a:t>会長</a:t>
            </a:r>
            <a:r>
              <a:rPr kumimoji="1" lang="en-US" altLang="zh-TW"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　　近藤和彦</a:t>
            </a:r>
            <a:endParaRPr kumimoji="1" lang="en-US" altLang="zh-TW"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直前会長</a:t>
            </a:r>
            <a:r>
              <a:rPr kumimoji="1" lang="ja-JP" altLang="en-US" sz="900" dirty="0">
                <a:latin typeface="HGSｺﾞｼｯｸM" panose="020B0600000000000000" pitchFamily="50" charset="-128"/>
                <a:ea typeface="HGSｺﾞｼｯｸM" panose="020B0600000000000000" pitchFamily="50" charset="-128"/>
              </a:rPr>
              <a:t>　　南啓次郎</a:t>
            </a:r>
            <a:endParaRPr kumimoji="1" lang="zh-TW" altLang="en-US"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会長ｴﾚｸﾄ　  小森茂樹</a:t>
            </a:r>
            <a:endParaRPr kumimoji="1" lang="en-US" altLang="zh-TW" sz="900" dirty="0">
              <a:latin typeface="HGSｺﾞｼｯｸM" panose="020B0600000000000000" pitchFamily="50" charset="-128"/>
              <a:ea typeface="HGSｺﾞｼｯｸM" panose="020B0600000000000000" pitchFamily="50" charset="-128"/>
            </a:endParaRPr>
          </a:p>
          <a:p>
            <a:r>
              <a:rPr kumimoji="1" lang="zh-CN" altLang="en-US" sz="900" dirty="0">
                <a:latin typeface="HGSｺﾞｼｯｸM" panose="020B0600000000000000" pitchFamily="50" charset="-128"/>
                <a:ea typeface="HGSｺﾞｼｯｸM" panose="020B0600000000000000" pitchFamily="50" charset="-128"/>
              </a:rPr>
              <a:t>副会長	</a:t>
            </a:r>
            <a:r>
              <a:rPr kumimoji="1" lang="ja-JP" altLang="en-US" sz="900" dirty="0">
                <a:latin typeface="HGSｺﾞｼｯｸM" panose="020B0600000000000000" pitchFamily="50" charset="-128"/>
                <a:ea typeface="HGSｺﾞｼｯｸM" panose="020B0600000000000000" pitchFamily="50" charset="-128"/>
              </a:rPr>
              <a:t>　　小森茂樹</a:t>
            </a:r>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幹事	　　林善彦</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会計	　　山本善通</a:t>
            </a:r>
          </a:p>
          <a:p>
            <a:r>
              <a:rPr kumimoji="1" lang="zh-TW" altLang="en-US" sz="900" dirty="0">
                <a:latin typeface="HGSｺﾞｼｯｸM" panose="020B0600000000000000" pitchFamily="50" charset="-128"/>
                <a:ea typeface="HGSｺﾞｼｯｸM" panose="020B0600000000000000" pitchFamily="50" charset="-128"/>
              </a:rPr>
              <a:t>会員増強</a:t>
            </a:r>
            <a:r>
              <a:rPr kumimoji="1" lang="ja-JP" altLang="en-US" sz="900" dirty="0">
                <a:latin typeface="HGSｺﾞｼｯｸM" panose="020B0600000000000000" pitchFamily="50" charset="-128"/>
                <a:ea typeface="HGSｺﾞｼｯｸM" panose="020B0600000000000000" pitchFamily="50" charset="-128"/>
              </a:rPr>
              <a:t>　　竹若豪</a:t>
            </a:r>
            <a:endParaRPr kumimoji="1" lang="zh-TW" altLang="en-US"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会場監督</a:t>
            </a:r>
            <a:r>
              <a:rPr kumimoji="1" lang="ja-JP" altLang="en-US" sz="900" dirty="0">
                <a:latin typeface="HGSｺﾞｼｯｸM" panose="020B0600000000000000" pitchFamily="50" charset="-128"/>
                <a:ea typeface="HGSｺﾞｼｯｸM" panose="020B0600000000000000" pitchFamily="50" charset="-128"/>
              </a:rPr>
              <a:t>　　伊地智良雄</a:t>
            </a:r>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zh-TW" sz="900" dirty="0">
              <a:latin typeface="HGSｺﾞｼｯｸM" panose="020B0600000000000000" pitchFamily="50" charset="-128"/>
              <a:ea typeface="HGSｺﾞｼｯｸM" panose="020B0600000000000000" pitchFamily="50" charset="-128"/>
            </a:endParaRPr>
          </a:p>
          <a:p>
            <a:endParaRPr kumimoji="1" lang="zh-TW" altLang="en-US"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会員組織広報</a:t>
            </a:r>
            <a:r>
              <a:rPr kumimoji="1" lang="ja-JP" altLang="en-US" sz="900" dirty="0">
                <a:latin typeface="HGSｺﾞｼｯｸM" panose="020B0600000000000000" pitchFamily="50" charset="-128"/>
                <a:ea typeface="HGSｺﾞｼｯｸM" panose="020B0600000000000000" pitchFamily="50" charset="-128"/>
              </a:rPr>
              <a:t>　　辻孝範</a:t>
            </a:r>
            <a:endParaRPr kumimoji="1" lang="en-US" altLang="ja-JP"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親睦</a:t>
            </a:r>
            <a:r>
              <a:rPr kumimoji="1" lang="en-US" altLang="zh-TW"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　　　　田中憲司</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奉仕ﾌﾟﾛｼﾞｪｸﾄ　　平松隆一</a:t>
            </a: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職業奉仕</a:t>
            </a:r>
            <a:r>
              <a:rPr kumimoji="1" lang="ja-JP" altLang="en-US" sz="900" dirty="0">
                <a:latin typeface="HGSｺﾞｼｯｸM" panose="020B0600000000000000" pitchFamily="50" charset="-128"/>
                <a:ea typeface="HGSｺﾞｼｯｸM" panose="020B0600000000000000" pitchFamily="50" charset="-128"/>
              </a:rPr>
              <a:t>　　川合均</a:t>
            </a:r>
            <a:endParaRPr kumimoji="1" lang="zh-TW" altLang="en-US" sz="900" dirty="0">
              <a:latin typeface="HGSｺﾞｼｯｸM" panose="020B0600000000000000" pitchFamily="50" charset="-128"/>
              <a:ea typeface="HGSｺﾞｼｯｸM" panose="020B0600000000000000" pitchFamily="50" charset="-128"/>
            </a:endParaRPr>
          </a:p>
          <a:p>
            <a:r>
              <a:rPr kumimoji="1" lang="zh-CN" altLang="en-US" sz="900" dirty="0">
                <a:latin typeface="HGSｺﾞｼｯｸM" panose="020B0600000000000000" pitchFamily="50" charset="-128"/>
                <a:ea typeface="HGSｺﾞｼｯｸM" panose="020B0600000000000000" pitchFamily="50" charset="-128"/>
              </a:rPr>
              <a:t>社会奉仕</a:t>
            </a:r>
            <a:r>
              <a:rPr kumimoji="1" lang="ja-JP" altLang="en-US" sz="900" dirty="0">
                <a:latin typeface="HGSｺﾞｼｯｸM" panose="020B0600000000000000" pitchFamily="50" charset="-128"/>
                <a:ea typeface="HGSｺﾞｼｯｸM" panose="020B0600000000000000" pitchFamily="50" charset="-128"/>
              </a:rPr>
              <a:t>　　梅中幸治</a:t>
            </a:r>
            <a:endParaRPr kumimoji="1" lang="zh-CN" altLang="en-US"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国際奉仕　　中川三夫</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青少年奉仕　山本忠志</a:t>
            </a:r>
            <a:endParaRPr kumimoji="1" lang="zh-TW" altLang="en-US" sz="900" dirty="0">
              <a:latin typeface="HGSｺﾞｼｯｸM" panose="020B0600000000000000" pitchFamily="50" charset="-128"/>
              <a:ea typeface="HGSｺﾞｼｯｸM" panose="020B0600000000000000" pitchFamily="50" charset="-128"/>
            </a:endParaRPr>
          </a:p>
        </p:txBody>
      </p:sp>
      <p:sp>
        <p:nvSpPr>
          <p:cNvPr id="52" name="テキスト ボックス 51">
            <a:extLst>
              <a:ext uri="{FF2B5EF4-FFF2-40B4-BE49-F238E27FC236}">
                <a16:creationId xmlns:a16="http://schemas.microsoft.com/office/drawing/2014/main" id="{10288685-13E6-46C4-915E-2815BEEE334F}"/>
              </a:ext>
            </a:extLst>
          </p:cNvPr>
          <p:cNvSpPr txBox="1"/>
          <p:nvPr/>
        </p:nvSpPr>
        <p:spPr>
          <a:xfrm>
            <a:off x="6351" y="8667353"/>
            <a:ext cx="1860550" cy="261610"/>
          </a:xfrm>
          <a:prstGeom prst="rect">
            <a:avLst/>
          </a:prstGeom>
          <a:noFill/>
        </p:spPr>
        <p:txBody>
          <a:bodyPr wrap="square" rtlCol="0">
            <a:spAutoFit/>
          </a:bodyPr>
          <a:lstStyle/>
          <a:p>
            <a:r>
              <a:rPr kumimoji="1" lang="ja-JP" altLang="en-US" sz="1100" dirty="0">
                <a:latin typeface="HGPｺﾞｼｯｸM" panose="020B0600000000000000" pitchFamily="50" charset="-128"/>
                <a:ea typeface="HGPｺﾞｼｯｸM" panose="020B0600000000000000" pitchFamily="50" charset="-128"/>
              </a:rPr>
              <a:t>● 第３３期理事役員</a:t>
            </a:r>
          </a:p>
        </p:txBody>
      </p:sp>
      <p:sp>
        <p:nvSpPr>
          <p:cNvPr id="55" name="正方形/長方形 54">
            <a:extLst>
              <a:ext uri="{FF2B5EF4-FFF2-40B4-BE49-F238E27FC236}">
                <a16:creationId xmlns:a16="http://schemas.microsoft.com/office/drawing/2014/main" id="{2F4704E4-9CC9-4EDA-BA1D-1ED96CDE7F6D}"/>
              </a:ext>
            </a:extLst>
          </p:cNvPr>
          <p:cNvSpPr/>
          <p:nvPr/>
        </p:nvSpPr>
        <p:spPr>
          <a:xfrm>
            <a:off x="6351" y="9856492"/>
            <a:ext cx="6858000" cy="4571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A9B05C15-1836-4BE1-9C89-97EF9C76A0F3}"/>
              </a:ext>
            </a:extLst>
          </p:cNvPr>
          <p:cNvCxnSpPr/>
          <p:nvPr/>
        </p:nvCxnSpPr>
        <p:spPr>
          <a:xfrm>
            <a:off x="1543050" y="8966200"/>
            <a:ext cx="0" cy="704850"/>
          </a:xfrm>
          <a:prstGeom prst="line">
            <a:avLst/>
          </a:prstGeom>
          <a:ln w="6350" cap="rnd">
            <a:prstDash val="sysDash"/>
            <a:roun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0875B307-6560-453D-8187-B0870C3593F8}"/>
              </a:ext>
            </a:extLst>
          </p:cNvPr>
          <p:cNvCxnSpPr/>
          <p:nvPr/>
        </p:nvCxnSpPr>
        <p:spPr>
          <a:xfrm>
            <a:off x="3194050" y="8966200"/>
            <a:ext cx="0" cy="704850"/>
          </a:xfrm>
          <a:prstGeom prst="line">
            <a:avLst/>
          </a:prstGeom>
          <a:ln w="6350" cap="rnd">
            <a:prstDash val="sysDash"/>
            <a:roun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3D028E6-8740-4CD9-AB0D-E67C4330D2D1}"/>
              </a:ext>
            </a:extLst>
          </p:cNvPr>
          <p:cNvCxnSpPr/>
          <p:nvPr/>
        </p:nvCxnSpPr>
        <p:spPr>
          <a:xfrm>
            <a:off x="4883150" y="8966200"/>
            <a:ext cx="0" cy="704850"/>
          </a:xfrm>
          <a:prstGeom prst="line">
            <a:avLst/>
          </a:prstGeom>
          <a:ln w="6350" cap="rnd">
            <a:prstDash val="sysDash"/>
            <a:roun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4A08725-D141-4552-B2C2-643DAC3329DA}"/>
              </a:ext>
            </a:extLst>
          </p:cNvPr>
          <p:cNvSpPr txBox="1"/>
          <p:nvPr/>
        </p:nvSpPr>
        <p:spPr>
          <a:xfrm>
            <a:off x="3393578" y="3839634"/>
            <a:ext cx="1800493" cy="307777"/>
          </a:xfrm>
          <a:prstGeom prst="rect">
            <a:avLst/>
          </a:prstGeom>
          <a:noFill/>
        </p:spPr>
        <p:txBody>
          <a:bodyPr wrap="none" rtlCol="0">
            <a:spAutoFit/>
          </a:bodyPr>
          <a:lstStyle/>
          <a:p>
            <a:r>
              <a:rPr kumimoji="1" lang="ja-JP" altLang="en-US" sz="1400" dirty="0">
                <a:solidFill>
                  <a:schemeClr val="accent4">
                    <a:lumMod val="50000"/>
                  </a:schemeClr>
                </a:solidFill>
                <a:latin typeface="HGSｺﾞｼｯｸM" panose="020B0600000000000000" pitchFamily="50" charset="-128"/>
                <a:ea typeface="HGSｺﾞｼｯｸM" panose="020B0600000000000000" pitchFamily="50" charset="-128"/>
              </a:rPr>
              <a:t>幹事からのお知らせ</a:t>
            </a:r>
          </a:p>
        </p:txBody>
      </p:sp>
      <p:sp>
        <p:nvSpPr>
          <p:cNvPr id="41" name="テキスト ボックス 40">
            <a:extLst>
              <a:ext uri="{FF2B5EF4-FFF2-40B4-BE49-F238E27FC236}">
                <a16:creationId xmlns:a16="http://schemas.microsoft.com/office/drawing/2014/main" id="{C389CB39-EDEB-4581-9C90-89025C07665F}"/>
              </a:ext>
            </a:extLst>
          </p:cNvPr>
          <p:cNvSpPr txBox="1"/>
          <p:nvPr/>
        </p:nvSpPr>
        <p:spPr>
          <a:xfrm>
            <a:off x="5495213" y="3862717"/>
            <a:ext cx="1031051" cy="261610"/>
          </a:xfrm>
          <a:prstGeom prst="rect">
            <a:avLst/>
          </a:prstGeom>
          <a:noFill/>
        </p:spPr>
        <p:txBody>
          <a:bodyPr wrap="none" rtlCol="0">
            <a:spAutoFit/>
          </a:bodyPr>
          <a:lstStyle/>
          <a:p>
            <a:r>
              <a:rPr kumimoji="1" lang="ja-JP" altLang="en-US" sz="1100" dirty="0">
                <a:solidFill>
                  <a:schemeClr val="accent4">
                    <a:lumMod val="50000"/>
                  </a:schemeClr>
                </a:solidFill>
                <a:latin typeface="HGSｺﾞｼｯｸM" panose="020B0600000000000000" pitchFamily="50" charset="-128"/>
                <a:ea typeface="HGSｺﾞｼｯｸM" panose="020B0600000000000000" pitchFamily="50" charset="-128"/>
              </a:rPr>
              <a:t>幹事　林善彦</a:t>
            </a:r>
          </a:p>
        </p:txBody>
      </p:sp>
      <p:cxnSp>
        <p:nvCxnSpPr>
          <p:cNvPr id="6" name="直線コネクタ 5">
            <a:extLst>
              <a:ext uri="{FF2B5EF4-FFF2-40B4-BE49-F238E27FC236}">
                <a16:creationId xmlns:a16="http://schemas.microsoft.com/office/drawing/2014/main" id="{467234A0-3EED-4585-8F27-235681D84136}"/>
              </a:ext>
            </a:extLst>
          </p:cNvPr>
          <p:cNvCxnSpPr/>
          <p:nvPr/>
        </p:nvCxnSpPr>
        <p:spPr>
          <a:xfrm>
            <a:off x="159657" y="6350"/>
            <a:ext cx="210457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3D6A9EA-D066-4A8A-8173-B4FCA884A746}"/>
              </a:ext>
            </a:extLst>
          </p:cNvPr>
          <p:cNvCxnSpPr/>
          <p:nvPr/>
        </p:nvCxnSpPr>
        <p:spPr>
          <a:xfrm>
            <a:off x="4606925" y="2495550"/>
            <a:ext cx="0" cy="8300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5C9544E4-0320-4E07-9F32-424CD0B3CAB0}"/>
              </a:ext>
            </a:extLst>
          </p:cNvPr>
          <p:cNvSpPr/>
          <p:nvPr/>
        </p:nvSpPr>
        <p:spPr>
          <a:xfrm>
            <a:off x="6350" y="4002473"/>
            <a:ext cx="3378199" cy="4586557"/>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30" name="テキスト ボックス 29">
            <a:extLst>
              <a:ext uri="{FF2B5EF4-FFF2-40B4-BE49-F238E27FC236}">
                <a16:creationId xmlns:a16="http://schemas.microsoft.com/office/drawing/2014/main" id="{862588C3-97FB-4465-9102-774A99758A37}"/>
              </a:ext>
            </a:extLst>
          </p:cNvPr>
          <p:cNvSpPr txBox="1"/>
          <p:nvPr/>
        </p:nvSpPr>
        <p:spPr>
          <a:xfrm>
            <a:off x="-8751" y="3839634"/>
            <a:ext cx="1082348" cy="307777"/>
          </a:xfrm>
          <a:prstGeom prst="rect">
            <a:avLst/>
          </a:prstGeom>
          <a:solidFill>
            <a:schemeClr val="bg1"/>
          </a:solidFill>
          <a:ln>
            <a:noFill/>
          </a:ln>
        </p:spPr>
        <p:txBody>
          <a:bodyPr wrap="none" rtlCol="0">
            <a:spAutoFit/>
          </a:bodyPr>
          <a:lstStyle/>
          <a:p>
            <a:r>
              <a:rPr kumimoji="1" lang="ja-JP" altLang="en-US" sz="1400" dirty="0">
                <a:solidFill>
                  <a:schemeClr val="accent4">
                    <a:lumMod val="50000"/>
                  </a:schemeClr>
                </a:solidFill>
                <a:latin typeface="HGSｺﾞｼｯｸM" panose="020B0600000000000000" pitchFamily="50" charset="-128"/>
                <a:ea typeface="HGSｺﾞｼｯｸM" panose="020B0600000000000000" pitchFamily="50" charset="-128"/>
              </a:rPr>
              <a:t>会長の時間</a:t>
            </a:r>
          </a:p>
        </p:txBody>
      </p:sp>
      <p:sp>
        <p:nvSpPr>
          <p:cNvPr id="39" name="テキスト ボックス 38">
            <a:extLst>
              <a:ext uri="{FF2B5EF4-FFF2-40B4-BE49-F238E27FC236}">
                <a16:creationId xmlns:a16="http://schemas.microsoft.com/office/drawing/2014/main" id="{55138750-3E7B-4535-8235-E0DE6E1E140B}"/>
              </a:ext>
            </a:extLst>
          </p:cNvPr>
          <p:cNvSpPr txBox="1"/>
          <p:nvPr/>
        </p:nvSpPr>
        <p:spPr>
          <a:xfrm>
            <a:off x="5521028" y="1439167"/>
            <a:ext cx="1305224" cy="507831"/>
          </a:xfrm>
          <a:prstGeom prst="rect">
            <a:avLst/>
          </a:prstGeom>
          <a:noFill/>
        </p:spPr>
        <p:txBody>
          <a:bodyPr wrap="square" rtlCol="0">
            <a:spAutoFit/>
          </a:bodyPr>
          <a:lstStyle/>
          <a:p>
            <a:pPr algn="ctr"/>
            <a:r>
              <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rPr>
              <a:t>2022</a:t>
            </a: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年</a:t>
            </a:r>
            <a:r>
              <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rPr>
              <a:t>6</a:t>
            </a: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月</a:t>
            </a:r>
            <a:r>
              <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rPr>
              <a:t>16</a:t>
            </a: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日</a:t>
            </a:r>
            <a:endPar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endParaRPr>
          </a:p>
          <a:p>
            <a:pPr algn="ct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第</a:t>
            </a:r>
            <a:r>
              <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rPr>
              <a:t>33</a:t>
            </a: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期 第</a:t>
            </a:r>
            <a:r>
              <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rPr>
              <a:t>31</a:t>
            </a: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回</a:t>
            </a:r>
            <a:endPar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endParaRPr>
          </a:p>
          <a:p>
            <a:pPr algn="ct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通算</a:t>
            </a:r>
            <a:r>
              <a:rPr kumimoji="1" lang="en-US" altLang="ja-JP" sz="900" dirty="0">
                <a:solidFill>
                  <a:schemeClr val="accent4">
                    <a:lumMod val="50000"/>
                  </a:schemeClr>
                </a:solidFill>
                <a:latin typeface="HGSｺﾞｼｯｸM" panose="020B0600000000000000" pitchFamily="50" charset="-128"/>
                <a:ea typeface="HGSｺﾞｼｯｸM" panose="020B0600000000000000" pitchFamily="50" charset="-128"/>
              </a:rPr>
              <a:t>1485</a:t>
            </a:r>
            <a:r>
              <a:rPr kumimoji="1" lang="ja-JP" altLang="en-US" sz="900" dirty="0">
                <a:solidFill>
                  <a:schemeClr val="accent4">
                    <a:lumMod val="50000"/>
                  </a:schemeClr>
                </a:solidFill>
                <a:latin typeface="HGSｺﾞｼｯｸM" panose="020B0600000000000000" pitchFamily="50" charset="-128"/>
                <a:ea typeface="HGSｺﾞｼｯｸM" panose="020B0600000000000000" pitchFamily="50" charset="-128"/>
              </a:rPr>
              <a:t>回例会</a:t>
            </a:r>
          </a:p>
        </p:txBody>
      </p:sp>
      <p:sp>
        <p:nvSpPr>
          <p:cNvPr id="46" name="テキスト ボックス 45">
            <a:extLst>
              <a:ext uri="{FF2B5EF4-FFF2-40B4-BE49-F238E27FC236}">
                <a16:creationId xmlns:a16="http://schemas.microsoft.com/office/drawing/2014/main" id="{91FF97A9-27D0-4B60-8BB4-A8EFB1B8FABF}"/>
              </a:ext>
            </a:extLst>
          </p:cNvPr>
          <p:cNvSpPr txBox="1"/>
          <p:nvPr/>
        </p:nvSpPr>
        <p:spPr>
          <a:xfrm>
            <a:off x="3398673" y="4116449"/>
            <a:ext cx="3459327" cy="2708434"/>
          </a:xfrm>
          <a:prstGeom prst="rect">
            <a:avLst/>
          </a:prstGeom>
          <a:noFill/>
        </p:spPr>
        <p:txBody>
          <a:bodyPr wrap="square" rtlCol="0">
            <a:spAutoFit/>
          </a:bodyPr>
          <a:lstStyle/>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本日例会は、クラブ協議会として年度末報告です。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本日は守本ガバナー補佐様にお越し頂いております。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本日例会前、第１回ＩＭ運営委員会が開催されました。</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次回例会は６月３０日、１８時よりやまりゅうにて会長引継ぎ式を開催します。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６月１１日（土）ホテルグランヴィア京都にて、ロータリー研究会が開催されました。当クラブからは、近藤会長が参加しました。</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台北府門</a:t>
            </a:r>
            <a:r>
              <a:rPr kumimoji="1" lang="en-US" altLang="ja-JP" sz="1000" spc="10" dirty="0">
                <a:latin typeface="HGSｺﾞｼｯｸM" panose="020B0600000000000000" pitchFamily="50" charset="-128"/>
                <a:ea typeface="HGSｺﾞｼｯｸM" panose="020B0600000000000000" pitchFamily="50" charset="-128"/>
              </a:rPr>
              <a:t>RC</a:t>
            </a:r>
            <a:r>
              <a:rPr kumimoji="1" lang="ja-JP" altLang="en-US" sz="1000" spc="10" dirty="0">
                <a:latin typeface="HGSｺﾞｼｯｸM" panose="020B0600000000000000" pitchFamily="50" charset="-128"/>
                <a:ea typeface="HGSｺﾞｼｯｸM" panose="020B0600000000000000" pitchFamily="50" charset="-128"/>
              </a:rPr>
              <a:t>会長 楊健宏</a:t>
            </a:r>
            <a:r>
              <a:rPr kumimoji="1" lang="en-US" altLang="ja-JP" sz="1000" spc="10" dirty="0">
                <a:latin typeface="HGSｺﾞｼｯｸM" panose="020B0600000000000000" pitchFamily="50" charset="-128"/>
                <a:ea typeface="HGSｺﾞｼｯｸM" panose="020B0600000000000000" pitchFamily="50" charset="-128"/>
              </a:rPr>
              <a:t>(MEDICINE)</a:t>
            </a:r>
            <a:r>
              <a:rPr kumimoji="1" lang="ja-JP" altLang="en-US" sz="1000" spc="10" dirty="0">
                <a:latin typeface="HGSｺﾞｼｯｸM" panose="020B0600000000000000" pitchFamily="50" charset="-128"/>
                <a:ea typeface="HGSｺﾞｼｯｸM" panose="020B0600000000000000" pitchFamily="50" charset="-128"/>
              </a:rPr>
              <a:t>様より、 「台湾の夏の味をお召し上がり下さい」とメッセージを添えて、台湾マンゴーを頂戴致しました。例会終了後に、お持ち帰り下さい。</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各委員長の皆様、今年度の活動報告書のご提出をお願い致します。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事務局は６月１７日（金）、６月２２日（水）お休みを頂いております。</a:t>
            </a:r>
            <a:endParaRPr kumimoji="1" lang="en-US" altLang="ja-JP" sz="1000" spc="10" dirty="0">
              <a:latin typeface="HGSｺﾞｼｯｸM" panose="020B0600000000000000" pitchFamily="50" charset="-128"/>
              <a:ea typeface="HGSｺﾞｼｯｸM" panose="020B0600000000000000" pitchFamily="50" charset="-128"/>
            </a:endParaRPr>
          </a:p>
        </p:txBody>
      </p:sp>
      <p:pic>
        <p:nvPicPr>
          <p:cNvPr id="5" name="図 4" descr="ロゴ, 会社名&#10;&#10;自動的に生成された説明">
            <a:extLst>
              <a:ext uri="{FF2B5EF4-FFF2-40B4-BE49-F238E27FC236}">
                <a16:creationId xmlns:a16="http://schemas.microsoft.com/office/drawing/2014/main" id="{A914F150-667F-4925-9390-0A3716D93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236" y="281767"/>
            <a:ext cx="1440000" cy="782455"/>
          </a:xfrm>
          <a:prstGeom prst="rect">
            <a:avLst/>
          </a:prstGeom>
        </p:spPr>
      </p:pic>
      <p:pic>
        <p:nvPicPr>
          <p:cNvPr id="9" name="図 8" descr="テキスト&#10;&#10;自動的に生成された説明">
            <a:extLst>
              <a:ext uri="{FF2B5EF4-FFF2-40B4-BE49-F238E27FC236}">
                <a16:creationId xmlns:a16="http://schemas.microsoft.com/office/drawing/2014/main" id="{35630F9E-C3F4-4C80-A9AE-2D62A86409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874" y="402994"/>
            <a:ext cx="1800000" cy="540000"/>
          </a:xfrm>
          <a:prstGeom prst="rect">
            <a:avLst/>
          </a:prstGeom>
        </p:spPr>
      </p:pic>
      <p:pic>
        <p:nvPicPr>
          <p:cNvPr id="7" name="図 6" descr="スーツを着た男性&#10;&#10;自動的に生成された説明">
            <a:extLst>
              <a:ext uri="{FF2B5EF4-FFF2-40B4-BE49-F238E27FC236}">
                <a16:creationId xmlns:a16="http://schemas.microsoft.com/office/drawing/2014/main" id="{0D809EE3-60C1-43AF-81AC-9F6DF4BBA083}"/>
              </a:ext>
            </a:extLst>
          </p:cNvPr>
          <p:cNvPicPr>
            <a:picLocks noChangeAspect="1"/>
          </p:cNvPicPr>
          <p:nvPr/>
        </p:nvPicPr>
        <p:blipFill rotWithShape="1">
          <a:blip r:embed="rId6">
            <a:extLst>
              <a:ext uri="{28A0092B-C50C-407E-A947-70E740481C1C}">
                <a14:useLocalDpi xmlns:a14="http://schemas.microsoft.com/office/drawing/2010/main" val="0"/>
              </a:ext>
            </a:extLst>
          </a:blip>
          <a:srcRect l="9966" t="5918" r="19579" b="1595"/>
          <a:stretch/>
        </p:blipFill>
        <p:spPr>
          <a:xfrm>
            <a:off x="2385606" y="3976528"/>
            <a:ext cx="1023827" cy="1008000"/>
          </a:xfrm>
          <a:prstGeom prst="ellipse">
            <a:avLst/>
          </a:prstGeom>
          <a:ln>
            <a:noFill/>
          </a:ln>
          <a:effectLst>
            <a:softEdge rad="112500"/>
          </a:effectLst>
        </p:spPr>
      </p:pic>
      <p:sp>
        <p:nvSpPr>
          <p:cNvPr id="2" name="テキスト ボックス 1">
            <a:extLst>
              <a:ext uri="{FF2B5EF4-FFF2-40B4-BE49-F238E27FC236}">
                <a16:creationId xmlns:a16="http://schemas.microsoft.com/office/drawing/2014/main" id="{96B71DBE-FE40-417F-AE19-1695A6CE167B}"/>
              </a:ext>
            </a:extLst>
          </p:cNvPr>
          <p:cNvSpPr txBox="1"/>
          <p:nvPr/>
        </p:nvSpPr>
        <p:spPr>
          <a:xfrm>
            <a:off x="1663340" y="7364401"/>
            <a:ext cx="1765823" cy="215444"/>
          </a:xfrm>
          <a:prstGeom prst="rect">
            <a:avLst/>
          </a:prstGeom>
          <a:noFill/>
        </p:spPr>
        <p:txBody>
          <a:bodyPr wrap="square" rtlCol="0">
            <a:spAutoFit/>
          </a:bodyPr>
          <a:lstStyle/>
          <a:p>
            <a:pPr algn="ctr"/>
            <a:r>
              <a:rPr kumimoji="1" lang="ja-JP" altLang="en-US" sz="800" dirty="0">
                <a:solidFill>
                  <a:schemeClr val="bg1"/>
                </a:solidFill>
              </a:rPr>
              <a:t>桜満開の思い川から見た十二坊</a:t>
            </a:r>
          </a:p>
        </p:txBody>
      </p:sp>
      <p:sp>
        <p:nvSpPr>
          <p:cNvPr id="4" name="テキスト ボックス 3">
            <a:extLst>
              <a:ext uri="{FF2B5EF4-FFF2-40B4-BE49-F238E27FC236}">
                <a16:creationId xmlns:a16="http://schemas.microsoft.com/office/drawing/2014/main" id="{D64430BC-EC52-0F94-B997-763F23BB967B}"/>
              </a:ext>
            </a:extLst>
          </p:cNvPr>
          <p:cNvSpPr txBox="1"/>
          <p:nvPr/>
        </p:nvSpPr>
        <p:spPr>
          <a:xfrm>
            <a:off x="6350" y="4119652"/>
            <a:ext cx="3422650" cy="4662815"/>
          </a:xfrm>
          <a:prstGeom prst="rect">
            <a:avLst/>
          </a:prstGeom>
          <a:noFill/>
        </p:spPr>
        <p:txBody>
          <a:bodyPr wrap="square" rtlCol="0">
            <a:spAutoFit/>
          </a:bodyPr>
          <a:lstStyle/>
          <a:p>
            <a:r>
              <a:rPr kumimoji="1" lang="ja-JP" altLang="en-US" sz="900" dirty="0">
                <a:latin typeface="HGSｺﾞｼｯｸM" panose="020B0600000000000000" pitchFamily="50" charset="-128"/>
                <a:ea typeface="HGSｺﾞｼｯｸM" panose="020B0600000000000000" pitchFamily="50" charset="-128"/>
              </a:rPr>
              <a:t>本日は</a:t>
            </a:r>
            <a:r>
              <a:rPr kumimoji="1" lang="en-US" altLang="ja-JP" sz="900" dirty="0">
                <a:latin typeface="HGSｺﾞｼｯｸM" panose="020B0600000000000000" pitchFamily="50" charset="-128"/>
                <a:ea typeface="HGSｺﾞｼｯｸM" panose="020B0600000000000000" pitchFamily="50" charset="-128"/>
              </a:rPr>
              <a:t>2022</a:t>
            </a:r>
            <a:r>
              <a:rPr kumimoji="1" lang="ja-JP" altLang="en-US" sz="900" dirty="0">
                <a:latin typeface="HGSｺﾞｼｯｸM" panose="020B0600000000000000" pitchFamily="50" charset="-128"/>
                <a:ea typeface="HGSｺﾞｼｯｸM" panose="020B0600000000000000" pitchFamily="50" charset="-128"/>
              </a:rPr>
              <a:t>年上半期の出来事について話しま</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す。</a:t>
            </a:r>
            <a:r>
              <a:rPr kumimoji="1" lang="en-US" altLang="ja-JP" sz="900" dirty="0">
                <a:latin typeface="HGSｺﾞｼｯｸM" panose="020B0600000000000000" pitchFamily="50" charset="-128"/>
                <a:ea typeface="HGSｺﾞｼｯｸM" panose="020B0600000000000000" pitchFamily="50" charset="-128"/>
              </a:rPr>
              <a:t>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15</a:t>
            </a:r>
            <a:r>
              <a:rPr kumimoji="1" lang="ja-JP" altLang="en-US" sz="900" dirty="0">
                <a:latin typeface="HGSｺﾞｼｯｸM" panose="020B0600000000000000" pitchFamily="50" charset="-128"/>
                <a:ea typeface="HGSｺﾞｼｯｸM" panose="020B0600000000000000" pitchFamily="50" charset="-128"/>
              </a:rPr>
              <a:t>日東大赤門前で受験生ら</a:t>
            </a:r>
            <a:r>
              <a:rPr kumimoji="1" lang="en-US" altLang="ja-JP" sz="900" dirty="0">
                <a:latin typeface="HGSｺﾞｼｯｸM" panose="020B0600000000000000" pitchFamily="50" charset="-128"/>
                <a:ea typeface="HGSｺﾞｼｯｸM" panose="020B0600000000000000" pitchFamily="50" charset="-128"/>
              </a:rPr>
              <a:t>3</a:t>
            </a:r>
            <a:r>
              <a:rPr kumimoji="1" lang="ja-JP" altLang="en-US" sz="900" dirty="0">
                <a:latin typeface="HGSｺﾞｼｯｸM" panose="020B0600000000000000" pitchFamily="50" charset="-128"/>
                <a:ea typeface="HGSｺﾞｼｯｸM" panose="020B0600000000000000" pitchFamily="50" charset="-128"/>
              </a:rPr>
              <a:t>人殺傷事</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件が起こりました。スマートフォンで受験の</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カンニングする事件がありました。香川県</a:t>
            </a:r>
            <a:r>
              <a:rPr kumimoji="1" lang="en-US" altLang="ja-JP" sz="900" dirty="0">
                <a:latin typeface="HGSｺﾞｼｯｸM" panose="020B0600000000000000" pitchFamily="50" charset="-128"/>
                <a:ea typeface="HGSｺﾞｼｯｸM" panose="020B0600000000000000" pitchFamily="50" charset="-128"/>
              </a:rPr>
              <a:t>19</a:t>
            </a:r>
          </a:p>
          <a:p>
            <a:r>
              <a:rPr kumimoji="1" lang="ja-JP" altLang="en-US" sz="900" dirty="0">
                <a:latin typeface="HGSｺﾞｼｯｸM" panose="020B0600000000000000" pitchFamily="50" charset="-128"/>
                <a:ea typeface="HGSｺﾞｼｯｸM" panose="020B0600000000000000" pitchFamily="50" charset="-128"/>
              </a:rPr>
              <a:t>才女子学生アカウントあまね。</a:t>
            </a:r>
            <a:r>
              <a:rPr kumimoji="1" lang="en-US" altLang="ja-JP" sz="900" dirty="0">
                <a:latin typeface="HGSｺﾞｼｯｸM" panose="020B0600000000000000" pitchFamily="50" charset="-128"/>
                <a:ea typeface="HGSｺﾞｼｯｸM" panose="020B0600000000000000" pitchFamily="50" charset="-128"/>
              </a:rPr>
              <a:t>33</a:t>
            </a:r>
            <a:r>
              <a:rPr kumimoji="1" lang="ja-JP" altLang="en-US" sz="900" dirty="0">
                <a:latin typeface="HGSｺﾞｼｯｸM" panose="020B0600000000000000" pitchFamily="50" charset="-128"/>
                <a:ea typeface="HGSｺﾞｼｯｸM" panose="020B0600000000000000" pitchFamily="50" charset="-128"/>
              </a:rPr>
              <a:t>期もまだコ</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ロナ禍にあり、</a:t>
            </a:r>
            <a:r>
              <a:rPr kumimoji="1" lang="en-US" altLang="ja-JP" sz="900" dirty="0">
                <a:latin typeface="HGSｺﾞｼｯｸM" panose="020B0600000000000000" pitchFamily="50" charset="-128"/>
                <a:ea typeface="HGSｺﾞｼｯｸM" panose="020B0600000000000000" pitchFamily="50" charset="-128"/>
              </a:rPr>
              <a:t>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7</a:t>
            </a:r>
            <a:r>
              <a:rPr kumimoji="1" lang="ja-JP" altLang="en-US" sz="900" dirty="0">
                <a:latin typeface="HGSｺﾞｼｯｸM" panose="020B0600000000000000" pitchFamily="50" charset="-128"/>
                <a:ea typeface="HGSｺﾞｼｯｸM" panose="020B0600000000000000" pitchFamily="50" charset="-128"/>
              </a:rPr>
              <a:t>日には東京、埼玉、千葉、</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神奈川に緊急事態宣言が出され、まん延防止重点措置が</a:t>
            </a:r>
            <a:r>
              <a:rPr kumimoji="1" lang="en-US" altLang="ja-JP" sz="900" dirty="0">
                <a:latin typeface="HGSｺﾞｼｯｸM" panose="020B0600000000000000" pitchFamily="50" charset="-128"/>
                <a:ea typeface="HGSｺﾞｼｯｸM" panose="020B0600000000000000" pitchFamily="50" charset="-128"/>
              </a:rPr>
              <a:t>34</a:t>
            </a:r>
            <a:r>
              <a:rPr kumimoji="1" lang="ja-JP" altLang="en-US" sz="900" dirty="0">
                <a:latin typeface="HGSｺﾞｼｯｸM" panose="020B0600000000000000" pitchFamily="50" charset="-128"/>
                <a:ea typeface="HGSｺﾞｼｯｸM" panose="020B0600000000000000" pitchFamily="50" charset="-128"/>
              </a:rPr>
              <a:t>都道府県に拡大されました。</a:t>
            </a:r>
            <a:r>
              <a:rPr kumimoji="1" lang="en-US" altLang="ja-JP" sz="900" dirty="0">
                <a:latin typeface="HGSｺﾞｼｯｸM" panose="020B0600000000000000" pitchFamily="50" charset="-128"/>
                <a:ea typeface="HGSｺﾞｼｯｸM" panose="020B0600000000000000" pitchFamily="50" charset="-128"/>
              </a:rPr>
              <a:t>14</a:t>
            </a:r>
            <a:r>
              <a:rPr kumimoji="1" lang="ja-JP" altLang="en-US" sz="900" dirty="0">
                <a:latin typeface="HGSｺﾞｼｯｸM" panose="020B0600000000000000" pitchFamily="50" charset="-128"/>
                <a:ea typeface="HGSｺﾞｼｯｸM" panose="020B0600000000000000" pitchFamily="50" charset="-128"/>
              </a:rPr>
              <a:t>日にはトンガで海底火山噴火が起こり、近隣国で津波が発生し大きな被害が出ました。</a:t>
            </a:r>
            <a:r>
              <a:rPr kumimoji="1" lang="en-US" altLang="ja-JP" sz="900" dirty="0">
                <a:latin typeface="HGSｺﾞｼｯｸM" panose="020B0600000000000000" pitchFamily="50" charset="-128"/>
                <a:ea typeface="HGSｺﾞｼｯｸM" panose="020B0600000000000000" pitchFamily="50" charset="-128"/>
              </a:rPr>
              <a:t>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16</a:t>
            </a:r>
            <a:r>
              <a:rPr kumimoji="1" lang="ja-JP" altLang="en-US" sz="900" dirty="0">
                <a:latin typeface="HGSｺﾞｼｯｸM" panose="020B0600000000000000" pitchFamily="50" charset="-128"/>
                <a:ea typeface="HGSｺﾞｼｯｸM" panose="020B0600000000000000" pitchFamily="50" charset="-128"/>
              </a:rPr>
              <a:t>日には松山英樹選手がソニーオープン米男子ゴルフ</a:t>
            </a:r>
            <a:r>
              <a:rPr kumimoji="1" lang="en-US" altLang="ja-JP" sz="900" dirty="0">
                <a:latin typeface="HGSｺﾞｼｯｸM" panose="020B0600000000000000" pitchFamily="50" charset="-128"/>
                <a:ea typeface="HGSｺﾞｼｯｸM" panose="020B0600000000000000" pitchFamily="50" charset="-128"/>
              </a:rPr>
              <a:t>8</a:t>
            </a:r>
            <a:r>
              <a:rPr kumimoji="1" lang="ja-JP" altLang="en-US" sz="900" dirty="0">
                <a:latin typeface="HGSｺﾞｼｯｸM" panose="020B0600000000000000" pitchFamily="50" charset="-128"/>
                <a:ea typeface="HGSｺﾞｼｯｸM" panose="020B0600000000000000" pitchFamily="50" charset="-128"/>
              </a:rPr>
              <a:t>勝目。</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2</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4</a:t>
            </a:r>
            <a:r>
              <a:rPr kumimoji="1" lang="ja-JP" altLang="en-US" sz="900" dirty="0">
                <a:latin typeface="HGSｺﾞｼｯｸM" panose="020B0600000000000000" pitchFamily="50" charset="-128"/>
                <a:ea typeface="HGSｺﾞｼｯｸM" panose="020B0600000000000000" pitchFamily="50" charset="-128"/>
              </a:rPr>
              <a:t>日からは北京オリンピックが開催され、日本選手が活躍されました。</a:t>
            </a:r>
            <a:r>
              <a:rPr kumimoji="1" lang="en-US" altLang="ja-JP" sz="900" dirty="0">
                <a:latin typeface="HGSｺﾞｼｯｸM" panose="020B0600000000000000" pitchFamily="50" charset="-128"/>
                <a:ea typeface="HGSｺﾞｼｯｸM" panose="020B0600000000000000" pitchFamily="50" charset="-128"/>
              </a:rPr>
              <a:t>2</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24</a:t>
            </a:r>
            <a:r>
              <a:rPr kumimoji="1" lang="ja-JP" altLang="en-US" sz="900" dirty="0">
                <a:latin typeface="HGSｺﾞｼｯｸM" panose="020B0600000000000000" pitchFamily="50" charset="-128"/>
                <a:ea typeface="HGSｺﾞｼｯｸM" panose="020B0600000000000000" pitchFamily="50" charset="-128"/>
              </a:rPr>
              <a:t>日からはロシアのウクライナ侵攻が始まり</a:t>
            </a:r>
            <a:r>
              <a:rPr kumimoji="1" lang="en-US" altLang="ja-JP" sz="900" dirty="0">
                <a:latin typeface="HGSｺﾞｼｯｸM" panose="020B0600000000000000" pitchFamily="50" charset="-128"/>
                <a:ea typeface="HGSｺﾞｼｯｸM" panose="020B0600000000000000" pitchFamily="50" charset="-128"/>
              </a:rPr>
              <a:t>100</a:t>
            </a:r>
            <a:r>
              <a:rPr kumimoji="1" lang="ja-JP" altLang="en-US" sz="900" dirty="0">
                <a:latin typeface="HGSｺﾞｼｯｸM" panose="020B0600000000000000" pitchFamily="50" charset="-128"/>
                <a:ea typeface="HGSｺﾞｼｯｸM" panose="020B0600000000000000" pitchFamily="50" charset="-128"/>
              </a:rPr>
              <a:t>日を超えています。</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3</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4</a:t>
            </a:r>
            <a:r>
              <a:rPr kumimoji="1" lang="ja-JP" altLang="en-US" sz="900" dirty="0">
                <a:latin typeface="HGSｺﾞｼｯｸM" panose="020B0600000000000000" pitchFamily="50" charset="-128"/>
                <a:ea typeface="HGSｺﾞｼｯｸM" panose="020B0600000000000000" pitchFamily="50" charset="-128"/>
              </a:rPr>
              <a:t>日からは北京パラリンピックが開催され、こちらも日本選手が活躍されました。</a:t>
            </a:r>
            <a:r>
              <a:rPr kumimoji="1" lang="en-US" altLang="ja-JP" sz="900" dirty="0">
                <a:latin typeface="HGSｺﾞｼｯｸM" panose="020B0600000000000000" pitchFamily="50" charset="-128"/>
                <a:ea typeface="HGSｺﾞｼｯｸM" panose="020B0600000000000000" pitchFamily="50" charset="-128"/>
              </a:rPr>
              <a:t>3</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16</a:t>
            </a:r>
            <a:r>
              <a:rPr kumimoji="1" lang="ja-JP" altLang="en-US" sz="900" dirty="0">
                <a:latin typeface="HGSｺﾞｼｯｸM" panose="020B0600000000000000" pitchFamily="50" charset="-128"/>
                <a:ea typeface="HGSｺﾞｼｯｸM" panose="020B0600000000000000" pitchFamily="50" charset="-128"/>
              </a:rPr>
              <a:t>日には福島沖地震が発生、マグニチュード</a:t>
            </a:r>
            <a:r>
              <a:rPr kumimoji="1" lang="en-US" altLang="ja-JP" sz="900" dirty="0">
                <a:latin typeface="HGSｺﾞｼｯｸM" panose="020B0600000000000000" pitchFamily="50" charset="-128"/>
                <a:ea typeface="HGSｺﾞｼｯｸM" panose="020B0600000000000000" pitchFamily="50" charset="-128"/>
              </a:rPr>
              <a:t>7.4</a:t>
            </a:r>
            <a:r>
              <a:rPr kumimoji="1" lang="ja-JP" altLang="en-US" sz="900" dirty="0">
                <a:latin typeface="HGSｺﾞｼｯｸM" panose="020B0600000000000000" pitchFamily="50" charset="-128"/>
                <a:ea typeface="HGSｺﾞｼｯｸM" panose="020B0600000000000000" pitchFamily="50" charset="-128"/>
              </a:rPr>
              <a:t>震度</a:t>
            </a:r>
            <a:r>
              <a:rPr kumimoji="1" lang="en-US" altLang="ja-JP" sz="900" dirty="0">
                <a:latin typeface="HGSｺﾞｼｯｸM" panose="020B0600000000000000" pitchFamily="50" charset="-128"/>
                <a:ea typeface="HGSｺﾞｼｯｸM" panose="020B0600000000000000" pitchFamily="50" charset="-128"/>
              </a:rPr>
              <a:t>6</a:t>
            </a:r>
            <a:r>
              <a:rPr kumimoji="1" lang="ja-JP" altLang="en-US" sz="900" dirty="0">
                <a:latin typeface="HGSｺﾞｼｯｸM" panose="020B0600000000000000" pitchFamily="50" charset="-128"/>
                <a:ea typeface="HGSｺﾞｼｯｸM" panose="020B0600000000000000" pitchFamily="50" charset="-128"/>
              </a:rPr>
              <a:t>強。東北新幹線は脱線し、東北自動車道では地割れが起こりました。</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4</a:t>
            </a:r>
            <a:r>
              <a:rPr kumimoji="1" lang="ja-JP" altLang="en-US" sz="900" dirty="0">
                <a:latin typeface="HGSｺﾞｼｯｸM" panose="020B0600000000000000" pitchFamily="50" charset="-128"/>
                <a:ea typeface="HGSｺﾞｼｯｸM" panose="020B0600000000000000" pitchFamily="50" charset="-128"/>
              </a:rPr>
              <a:t>月には成人年齢が</a:t>
            </a:r>
            <a:r>
              <a:rPr kumimoji="1" lang="en-US" altLang="ja-JP" sz="900" dirty="0">
                <a:latin typeface="HGSｺﾞｼｯｸM" panose="020B0600000000000000" pitchFamily="50" charset="-128"/>
                <a:ea typeface="HGSｺﾞｼｯｸM" panose="020B0600000000000000" pitchFamily="50" charset="-128"/>
              </a:rPr>
              <a:t>18</a:t>
            </a:r>
            <a:r>
              <a:rPr kumimoji="1" lang="ja-JP" altLang="en-US" sz="900" dirty="0">
                <a:latin typeface="HGSｺﾞｼｯｸM" panose="020B0600000000000000" pitchFamily="50" charset="-128"/>
                <a:ea typeface="HGSｺﾞｼｯｸM" panose="020B0600000000000000" pitchFamily="50" charset="-128"/>
              </a:rPr>
              <a:t>歳に引き下げられました。</a:t>
            </a:r>
            <a:r>
              <a:rPr kumimoji="1" lang="en-US" altLang="ja-JP" sz="900" dirty="0">
                <a:latin typeface="HGSｺﾞｼｯｸM" panose="020B0600000000000000" pitchFamily="50" charset="-128"/>
                <a:ea typeface="HGSｺﾞｼｯｸM" panose="020B0600000000000000" pitchFamily="50" charset="-128"/>
              </a:rPr>
              <a:t>23</a:t>
            </a:r>
            <a:r>
              <a:rPr kumimoji="1" lang="ja-JP" altLang="en-US" sz="900" dirty="0">
                <a:latin typeface="HGSｺﾞｼｯｸM" panose="020B0600000000000000" pitchFamily="50" charset="-128"/>
                <a:ea typeface="HGSｺﾞｼｯｸM" panose="020B0600000000000000" pitchFamily="50" charset="-128"/>
              </a:rPr>
              <a:t>日には知床沖観光船沈没事故が起こり、</a:t>
            </a:r>
            <a:r>
              <a:rPr kumimoji="1" lang="en-US" altLang="ja-JP" sz="900" dirty="0">
                <a:latin typeface="HGSｺﾞｼｯｸM" panose="020B0600000000000000" pitchFamily="50" charset="-128"/>
                <a:ea typeface="HGSｺﾞｼｯｸM" panose="020B0600000000000000" pitchFamily="50" charset="-128"/>
              </a:rPr>
              <a:t>14</a:t>
            </a:r>
            <a:r>
              <a:rPr kumimoji="1" lang="ja-JP" altLang="en-US" sz="900" dirty="0">
                <a:latin typeface="HGSｺﾞｼｯｸM" panose="020B0600000000000000" pitchFamily="50" charset="-128"/>
                <a:ea typeface="HGSｺﾞｼｯｸM" panose="020B0600000000000000" pitchFamily="50" charset="-128"/>
              </a:rPr>
              <a:t>名の方が死亡し</a:t>
            </a:r>
            <a:r>
              <a:rPr kumimoji="1" lang="en-US" altLang="ja-JP" sz="900" dirty="0">
                <a:latin typeface="HGSｺﾞｼｯｸM" panose="020B0600000000000000" pitchFamily="50" charset="-128"/>
                <a:ea typeface="HGSｺﾞｼｯｸM" panose="020B0600000000000000" pitchFamily="50" charset="-128"/>
              </a:rPr>
              <a:t>12</a:t>
            </a:r>
            <a:r>
              <a:rPr kumimoji="1" lang="ja-JP" altLang="en-US" sz="900" dirty="0">
                <a:latin typeface="HGSｺﾞｼｯｸM" panose="020B0600000000000000" pitchFamily="50" charset="-128"/>
                <a:ea typeface="HGSｺﾞｼｯｸM" panose="020B0600000000000000" pitchFamily="50" charset="-128"/>
              </a:rPr>
              <a:t>名が行方不明となっています。</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5</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23</a:t>
            </a:r>
            <a:r>
              <a:rPr kumimoji="1" lang="ja-JP" altLang="en-US" sz="900" dirty="0">
                <a:latin typeface="HGSｺﾞｼｯｸM" panose="020B0600000000000000" pitchFamily="50" charset="-128"/>
                <a:ea typeface="HGSｺﾞｼｯｸM" panose="020B0600000000000000" pitchFamily="50" charset="-128"/>
              </a:rPr>
              <a:t>日にはアメリカのバイデン大統領が来日しました。翌</a:t>
            </a:r>
            <a:r>
              <a:rPr kumimoji="1" lang="en-US" altLang="ja-JP" sz="900" dirty="0">
                <a:latin typeface="HGSｺﾞｼｯｸM" panose="020B0600000000000000" pitchFamily="50" charset="-128"/>
                <a:ea typeface="HGSｺﾞｼｯｸM" panose="020B0600000000000000" pitchFamily="50" charset="-128"/>
              </a:rPr>
              <a:t>24</a:t>
            </a:r>
            <a:r>
              <a:rPr kumimoji="1" lang="ja-JP" altLang="en-US" sz="900" dirty="0">
                <a:latin typeface="HGSｺﾞｼｯｸM" panose="020B0600000000000000" pitchFamily="50" charset="-128"/>
                <a:ea typeface="HGSｺﾞｼｯｸM" panose="020B0600000000000000" pitchFamily="50" charset="-128"/>
              </a:rPr>
              <a:t>日、テキサス州コバルティの小学校で銃撃事件が起こり、児童</a:t>
            </a:r>
            <a:r>
              <a:rPr kumimoji="1" lang="en-US" altLang="ja-JP" sz="900" dirty="0">
                <a:latin typeface="HGSｺﾞｼｯｸM" panose="020B0600000000000000" pitchFamily="50" charset="-128"/>
                <a:ea typeface="HGSｺﾞｼｯｸM" panose="020B0600000000000000" pitchFamily="50" charset="-128"/>
              </a:rPr>
              <a:t>19</a:t>
            </a:r>
            <a:r>
              <a:rPr kumimoji="1" lang="ja-JP" altLang="en-US" sz="900" dirty="0">
                <a:latin typeface="HGSｺﾞｼｯｸM" panose="020B0600000000000000" pitchFamily="50" charset="-128"/>
                <a:ea typeface="HGSｺﾞｼｯｸM" panose="020B0600000000000000" pitchFamily="50" charset="-128"/>
              </a:rPr>
              <a:t>人を含む</a:t>
            </a:r>
            <a:r>
              <a:rPr kumimoji="1" lang="en-US" altLang="ja-JP" sz="900" dirty="0">
                <a:latin typeface="HGSｺﾞｼｯｸM" panose="020B0600000000000000" pitchFamily="50" charset="-128"/>
                <a:ea typeface="HGSｺﾞｼｯｸM" panose="020B0600000000000000" pitchFamily="50" charset="-128"/>
              </a:rPr>
              <a:t>21</a:t>
            </a:r>
            <a:r>
              <a:rPr kumimoji="1" lang="ja-JP" altLang="en-US" sz="900" dirty="0">
                <a:latin typeface="HGSｺﾞｼｯｸM" panose="020B0600000000000000" pitchFamily="50" charset="-128"/>
                <a:ea typeface="HGSｺﾞｼｯｸM" panose="020B0600000000000000" pitchFamily="50" charset="-128"/>
              </a:rPr>
              <a:t>人が死亡。</a:t>
            </a:r>
            <a:r>
              <a:rPr kumimoji="1" lang="en-US" altLang="ja-JP" sz="900" dirty="0">
                <a:latin typeface="HGSｺﾞｼｯｸM" panose="020B0600000000000000" pitchFamily="50" charset="-128"/>
                <a:ea typeface="HGSｺﾞｼｯｸM" panose="020B0600000000000000" pitchFamily="50" charset="-128"/>
              </a:rPr>
              <a:t>21</a:t>
            </a:r>
            <a:r>
              <a:rPr kumimoji="1" lang="ja-JP" altLang="en-US" sz="900" dirty="0">
                <a:latin typeface="HGSｺﾞｼｯｸM" panose="020B0600000000000000" pitchFamily="50" charset="-128"/>
                <a:ea typeface="HGSｺﾞｼｯｸM" panose="020B0600000000000000" pitchFamily="50" charset="-128"/>
              </a:rPr>
              <a:t>年前に起きた池田小学校の事件を思い出しました。</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今年の約半年間で、北朝鮮ミサイル発射が</a:t>
            </a:r>
            <a:r>
              <a:rPr kumimoji="1" lang="en-US" altLang="ja-JP" sz="900" dirty="0">
                <a:latin typeface="HGSｺﾞｼｯｸM" panose="020B0600000000000000" pitchFamily="50" charset="-128"/>
                <a:ea typeface="HGSｺﾞｼｯｸM" panose="020B0600000000000000" pitchFamily="50" charset="-128"/>
              </a:rPr>
              <a:t>17</a:t>
            </a:r>
            <a:r>
              <a:rPr kumimoji="1" lang="ja-JP" altLang="en-US" sz="900" dirty="0">
                <a:latin typeface="HGSｺﾞｼｯｸM" panose="020B0600000000000000" pitchFamily="50" charset="-128"/>
                <a:ea typeface="HGSｺﾞｼｯｸM" panose="020B0600000000000000" pitchFamily="50" charset="-128"/>
              </a:rPr>
              <a:t>回ありました。エリザベス女王が即位</a:t>
            </a:r>
            <a:r>
              <a:rPr kumimoji="1" lang="en-US" altLang="ja-JP" sz="900" dirty="0">
                <a:latin typeface="HGSｺﾞｼｯｸM" panose="020B0600000000000000" pitchFamily="50" charset="-128"/>
                <a:ea typeface="HGSｺﾞｼｯｸM" panose="020B0600000000000000" pitchFamily="50" charset="-128"/>
              </a:rPr>
              <a:t>70</a:t>
            </a:r>
            <a:r>
              <a:rPr kumimoji="1" lang="ja-JP" altLang="en-US" sz="900" dirty="0">
                <a:latin typeface="HGSｺﾞｼｯｸM" panose="020B0600000000000000" pitchFamily="50" charset="-128"/>
                <a:ea typeface="HGSｺﾞｼｯｸM" panose="020B0600000000000000" pitchFamily="50" charset="-128"/>
              </a:rPr>
              <a:t>周年を迎えられました。</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6</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5</a:t>
            </a:r>
            <a:r>
              <a:rPr kumimoji="1" lang="ja-JP" altLang="en-US" sz="900" dirty="0">
                <a:latin typeface="HGSｺﾞｼｯｸM" panose="020B0600000000000000" pitchFamily="50" charset="-128"/>
                <a:ea typeface="HGSｺﾞｼｯｸM" panose="020B0600000000000000" pitchFamily="50" charset="-128"/>
              </a:rPr>
              <a:t>日</a:t>
            </a:r>
            <a:r>
              <a:rPr kumimoji="1" lang="en-US" altLang="ja-JP" sz="900" dirty="0">
                <a:latin typeface="HGSｺﾞｼｯｸM" panose="020B0600000000000000" pitchFamily="50" charset="-128"/>
                <a:ea typeface="HGSｺﾞｼｯｸM" panose="020B0600000000000000" pitchFamily="50" charset="-128"/>
              </a:rPr>
              <a:t>(</a:t>
            </a:r>
            <a:r>
              <a:rPr kumimoji="1" lang="ja-JP" altLang="en-US" sz="900" dirty="0">
                <a:latin typeface="HGSｺﾞｼｯｸM" panose="020B0600000000000000" pitchFamily="50" charset="-128"/>
                <a:ea typeface="HGSｺﾞｼｯｸM" panose="020B0600000000000000" pitchFamily="50" charset="-128"/>
              </a:rPr>
              <a:t>日</a:t>
            </a:r>
            <a:r>
              <a:rPr kumimoji="1" lang="en-US" altLang="ja-JP" sz="900" dirty="0">
                <a:latin typeface="HGSｺﾞｼｯｸM" panose="020B0600000000000000" pitchFamily="50" charset="-128"/>
                <a:ea typeface="HGSｺﾞｼｯｸM" panose="020B0600000000000000" pitchFamily="50" charset="-128"/>
              </a:rPr>
              <a:t>)</a:t>
            </a:r>
            <a:r>
              <a:rPr kumimoji="1" lang="ja-JP" altLang="en-US" sz="900" dirty="0">
                <a:latin typeface="HGSｺﾞｼｯｸM" panose="020B0600000000000000" pitchFamily="50" charset="-128"/>
                <a:ea typeface="HGSｺﾞｼｯｸM" panose="020B0600000000000000" pitchFamily="50" charset="-128"/>
              </a:rPr>
              <a:t>第</a:t>
            </a:r>
            <a:r>
              <a:rPr kumimoji="1" lang="en-US" altLang="ja-JP" sz="900" dirty="0">
                <a:latin typeface="HGSｺﾞｼｯｸM" panose="020B0600000000000000" pitchFamily="50" charset="-128"/>
                <a:ea typeface="HGSｺﾞｼｯｸM" panose="020B0600000000000000" pitchFamily="50" charset="-128"/>
              </a:rPr>
              <a:t>72</a:t>
            </a:r>
            <a:r>
              <a:rPr kumimoji="1" lang="ja-JP" altLang="en-US" sz="900" dirty="0">
                <a:latin typeface="HGSｺﾞｼｯｸM" panose="020B0600000000000000" pitchFamily="50" charset="-128"/>
                <a:ea typeface="HGSｺﾞｼｯｸM" panose="020B0600000000000000" pitchFamily="50" charset="-128"/>
              </a:rPr>
              <a:t>回全国植樹祭が</a:t>
            </a:r>
            <a:r>
              <a:rPr kumimoji="1" lang="en-US" altLang="ja-JP" sz="900" dirty="0">
                <a:latin typeface="HGSｺﾞｼｯｸM" panose="020B0600000000000000" pitchFamily="50" charset="-128"/>
                <a:ea typeface="HGSｺﾞｼｯｸM" panose="020B0600000000000000" pitchFamily="50" charset="-128"/>
              </a:rPr>
              <a:t>47</a:t>
            </a:r>
            <a:r>
              <a:rPr kumimoji="1" lang="ja-JP" altLang="en-US" sz="900" dirty="0">
                <a:latin typeface="HGSｺﾞｼｯｸM" panose="020B0600000000000000" pitchFamily="50" charset="-128"/>
                <a:ea typeface="HGSｺﾞｼｯｸM" panose="020B0600000000000000" pitchFamily="50" charset="-128"/>
              </a:rPr>
              <a:t>年振りに滋賀県で開催されました。式典会場は鹿深夢の森</a:t>
            </a:r>
            <a:r>
              <a:rPr kumimoji="1" lang="en-US" altLang="ja-JP" sz="900" dirty="0">
                <a:latin typeface="HGSｺﾞｼｯｸM" panose="020B0600000000000000" pitchFamily="50" charset="-128"/>
                <a:ea typeface="HGSｺﾞｼｯｸM" panose="020B0600000000000000" pitchFamily="50" charset="-128"/>
              </a:rPr>
              <a:t>(</a:t>
            </a:r>
            <a:r>
              <a:rPr kumimoji="1" lang="ja-JP" altLang="en-US" sz="900" dirty="0">
                <a:latin typeface="HGSｺﾞｼｯｸM" panose="020B0600000000000000" pitchFamily="50" charset="-128"/>
                <a:ea typeface="HGSｺﾞｼｯｸM" panose="020B0600000000000000" pitchFamily="50" charset="-128"/>
              </a:rPr>
              <a:t>甲賀市</a:t>
            </a:r>
            <a:r>
              <a:rPr kumimoji="1" lang="en-US" altLang="ja-JP" sz="900" dirty="0">
                <a:latin typeface="HGSｺﾞｼｯｸM" panose="020B0600000000000000" pitchFamily="50" charset="-128"/>
                <a:ea typeface="HGSｺﾞｼｯｸM" panose="020B0600000000000000" pitchFamily="50" charset="-128"/>
              </a:rPr>
              <a:t>)</a:t>
            </a:r>
            <a:r>
              <a:rPr kumimoji="1" lang="ja-JP" altLang="en-US" sz="900" dirty="0">
                <a:latin typeface="HGSｺﾞｼｯｸM" panose="020B0600000000000000" pitchFamily="50" charset="-128"/>
                <a:ea typeface="HGSｺﾞｼｯｸM" panose="020B0600000000000000" pitchFamily="50" charset="-128"/>
              </a:rPr>
              <a:t>、天皇皇后両陛下はリモートでご参加されました。</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　この半年間で大変なことがありました。先ず、コロナが収束する事に努力をしなければいけません。ウクライナ侵攻に関しては、一日も早く世界平和が戻ることを祈っております。</a:t>
            </a:r>
            <a:endParaRPr kumimoji="1" lang="en-US" altLang="ja-JP" sz="900" dirty="0">
              <a:latin typeface="HGSｺﾞｼｯｸM" panose="020B0600000000000000" pitchFamily="50" charset="-128"/>
              <a:ea typeface="HGSｺﾞｼｯｸM" panose="020B0600000000000000" pitchFamily="50" charset="-128"/>
            </a:endParaRPr>
          </a:p>
        </p:txBody>
      </p:sp>
      <p:pic>
        <p:nvPicPr>
          <p:cNvPr id="10" name="図 9" descr="人, 天井, テーブル, 屋内 が含まれている画像&#10;&#10;自動的に生成された説明">
            <a:extLst>
              <a:ext uri="{FF2B5EF4-FFF2-40B4-BE49-F238E27FC236}">
                <a16:creationId xmlns:a16="http://schemas.microsoft.com/office/drawing/2014/main" id="{735D7186-26CA-6CF2-530D-2509727181B7}"/>
              </a:ext>
            </a:extLst>
          </p:cNvPr>
          <p:cNvPicPr>
            <a:picLocks noChangeAspect="1"/>
          </p:cNvPicPr>
          <p:nvPr/>
        </p:nvPicPr>
        <p:blipFill rotWithShape="1">
          <a:blip r:embed="rId7">
            <a:extLst>
              <a:ext uri="{28A0092B-C50C-407E-A947-70E740481C1C}">
                <a14:useLocalDpi xmlns:a14="http://schemas.microsoft.com/office/drawing/2010/main" val="0"/>
              </a:ext>
            </a:extLst>
          </a:blip>
          <a:srcRect l="8592" t="18489" r="8938" b="45857"/>
          <a:stretch/>
        </p:blipFill>
        <p:spPr>
          <a:xfrm>
            <a:off x="3429981" y="7031562"/>
            <a:ext cx="3384807" cy="1097728"/>
          </a:xfrm>
          <a:prstGeom prst="rect">
            <a:avLst/>
          </a:prstGeom>
        </p:spPr>
      </p:pic>
      <p:sp>
        <p:nvSpPr>
          <p:cNvPr id="42" name="テキスト ボックス 41">
            <a:extLst>
              <a:ext uri="{FF2B5EF4-FFF2-40B4-BE49-F238E27FC236}">
                <a16:creationId xmlns:a16="http://schemas.microsoft.com/office/drawing/2014/main" id="{4C78FE59-7AFD-1601-1228-2F438ADA7735}"/>
              </a:ext>
            </a:extLst>
          </p:cNvPr>
          <p:cNvSpPr txBox="1"/>
          <p:nvPr/>
        </p:nvSpPr>
        <p:spPr>
          <a:xfrm>
            <a:off x="3393578" y="6749585"/>
            <a:ext cx="1620957" cy="307777"/>
          </a:xfrm>
          <a:prstGeom prst="rect">
            <a:avLst/>
          </a:prstGeom>
          <a:noFill/>
        </p:spPr>
        <p:txBody>
          <a:bodyPr wrap="none" rtlCol="0">
            <a:spAutoFit/>
          </a:bodyPr>
          <a:lstStyle/>
          <a:p>
            <a:r>
              <a:rPr kumimoji="1" lang="ja-JP" altLang="en-US" sz="1400" dirty="0">
                <a:solidFill>
                  <a:schemeClr val="accent4">
                    <a:lumMod val="50000"/>
                  </a:schemeClr>
                </a:solidFill>
                <a:latin typeface="HGSｺﾞｼｯｸM" panose="020B0600000000000000" pitchFamily="50" charset="-128"/>
                <a:ea typeface="HGSｺﾞｼｯｸM" panose="020B0600000000000000" pitchFamily="50" charset="-128"/>
              </a:rPr>
              <a:t>ロータリー研究会</a:t>
            </a:r>
          </a:p>
        </p:txBody>
      </p:sp>
      <p:sp>
        <p:nvSpPr>
          <p:cNvPr id="11" name="テキスト ボックス 10">
            <a:extLst>
              <a:ext uri="{FF2B5EF4-FFF2-40B4-BE49-F238E27FC236}">
                <a16:creationId xmlns:a16="http://schemas.microsoft.com/office/drawing/2014/main" id="{398FC7D1-9F74-4961-06FE-0C6CF738273C}"/>
              </a:ext>
            </a:extLst>
          </p:cNvPr>
          <p:cNvSpPr txBox="1"/>
          <p:nvPr/>
        </p:nvSpPr>
        <p:spPr>
          <a:xfrm>
            <a:off x="3403470" y="8130219"/>
            <a:ext cx="3422650" cy="507831"/>
          </a:xfrm>
          <a:prstGeom prst="rect">
            <a:avLst/>
          </a:prstGeom>
          <a:noFill/>
        </p:spPr>
        <p:txBody>
          <a:bodyPr wrap="square" rtlCol="0">
            <a:spAutoFit/>
          </a:bodyPr>
          <a:lstStyle/>
          <a:p>
            <a:r>
              <a:rPr kumimoji="1" lang="ja-JP" altLang="en-US" sz="900" dirty="0">
                <a:latin typeface="HGSｺﾞｼｯｸM" panose="020B0600000000000000" pitchFamily="50" charset="-128"/>
                <a:ea typeface="HGSｺﾞｼｯｸM" panose="020B0600000000000000" pitchFamily="50" charset="-128"/>
              </a:rPr>
              <a:t>６月１１日（土）ホテルグランブィア京都にて、</a:t>
            </a:r>
            <a:r>
              <a:rPr kumimoji="1" lang="en-US" altLang="ja-JP" sz="900" dirty="0">
                <a:latin typeface="HGSｺﾞｼｯｸM" panose="020B0600000000000000" pitchFamily="50" charset="-128"/>
                <a:ea typeface="HGSｺﾞｼｯｸM" panose="020B0600000000000000" pitchFamily="50" charset="-128"/>
              </a:rPr>
              <a:t>2650</a:t>
            </a:r>
            <a:r>
              <a:rPr kumimoji="1" lang="ja-JP" altLang="en-US" sz="900" dirty="0">
                <a:latin typeface="HGSｺﾞｼｯｸM" panose="020B0600000000000000" pitchFamily="50" charset="-128"/>
                <a:ea typeface="HGSｺﾞｼｯｸM" panose="020B0600000000000000" pitchFamily="50" charset="-128"/>
              </a:rPr>
              <a:t>地区ロータリー研究会と懇親会が開催されました。馬場ガバナーの教養と教育の講話がありました。</a:t>
            </a:r>
          </a:p>
        </p:txBody>
      </p:sp>
    </p:spTree>
    <p:extLst>
      <p:ext uri="{BB962C8B-B14F-4D97-AF65-F5344CB8AC3E}">
        <p14:creationId xmlns:p14="http://schemas.microsoft.com/office/powerpoint/2010/main" val="394743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AACFF3CE-CA3A-6E44-F183-88C3D476FC05}"/>
              </a:ext>
            </a:extLst>
          </p:cNvPr>
          <p:cNvSpPr txBox="1"/>
          <p:nvPr/>
        </p:nvSpPr>
        <p:spPr>
          <a:xfrm>
            <a:off x="-2573" y="469206"/>
            <a:ext cx="3453796" cy="5078313"/>
          </a:xfrm>
          <a:prstGeom prst="rect">
            <a:avLst/>
          </a:prstGeom>
          <a:noFill/>
        </p:spPr>
        <p:txBody>
          <a:bodyPr wrap="square" rtlCol="0">
            <a:spAutoFit/>
          </a:bodyPr>
          <a:lstStyle/>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●小森茂樹会長エレクト挨拶</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コロナ禍になり</a:t>
            </a:r>
            <a:r>
              <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2</a:t>
            </a:r>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年半が経ちましたが、まだ行</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動の制約が続くと思います。その間、クラブ</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の活動も制約がありましたが、来期は幾分規</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制が緩められる中、尾賀ガバナーエレクトは</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出来るだけ元の様に戻していきたいと仰います。各委員会の活動を出来る限り行える様にしていきたいと考えております。</a:t>
            </a:r>
            <a:r>
              <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34</a:t>
            </a:r>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期には</a:t>
            </a:r>
            <a:r>
              <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IM</a:t>
            </a:r>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の大役があります。メンバー皆様のご協力をお願い致します。また、この１年は新しい事業を織り交ぜて活動しようと考えておりますので、是非とも委員会にも積極的にご参加頂き、事業に邁進して頂けるようご協力をお願い致します。</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●委員長活動方針・活動計画発表</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会場監督：林善彦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会員増強：山本忠志</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会員組織･広報：園田英次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職業分類：辻孝範</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ロータリー情報：南啓次郎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規定審議：山本善通</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クラブ会報：石田幸靖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公共イメージ･雑誌･</a:t>
            </a:r>
            <a:r>
              <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IT</a:t>
            </a:r>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：南啓次郎</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クラブ管理運営：平松隆一　</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親睦：梅中幸治</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出席：葛谷豊史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ニコニコ箱：卯路正</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プログラム：伊地智良雄　　</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奉仕プロジェクト：上西宗市</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職業奉仕：髙畑学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社会奉仕：木元博信</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国際奉仕：武田正大　　　　</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青少年奉仕：西田浩也</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寄金プログラム：西岡建己　</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ロータリー財団：石田晃朗</a:t>
            </a:r>
            <a:endParaRPr lang="en-US" altLang="ja-JP" sz="900" kern="0" dirty="0">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米山奨学金：山本善通　　　</a:t>
            </a:r>
            <a:endPar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endParaRPr>
          </a:p>
          <a:p>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役員指名：南啓次郎　　　　　　　　　　　　　　</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endParaRPr kumimoji="1" lang="ja-JP" altLang="en-US" sz="900" dirty="0">
              <a:latin typeface="HGSｺﾞｼｯｸM" panose="020B0600000000000000" pitchFamily="50" charset="-128"/>
              <a:ea typeface="HGSｺﾞｼｯｸM" panose="020B0600000000000000" pitchFamily="50" charset="-128"/>
            </a:endParaRPr>
          </a:p>
        </p:txBody>
      </p:sp>
      <p:sp>
        <p:nvSpPr>
          <p:cNvPr id="22" name="正方形/長方形 21">
            <a:extLst>
              <a:ext uri="{FF2B5EF4-FFF2-40B4-BE49-F238E27FC236}">
                <a16:creationId xmlns:a16="http://schemas.microsoft.com/office/drawing/2014/main" id="{3D90978E-F9D2-4C24-B0EB-C3D61303F8C8}"/>
              </a:ext>
            </a:extLst>
          </p:cNvPr>
          <p:cNvSpPr/>
          <p:nvPr/>
        </p:nvSpPr>
        <p:spPr>
          <a:xfrm>
            <a:off x="22225" y="7578725"/>
            <a:ext cx="6857999" cy="222455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854FA0C7-B9CE-4DE6-86AA-0272CEC0F01A}"/>
              </a:ext>
            </a:extLst>
          </p:cNvPr>
          <p:cNvSpPr/>
          <p:nvPr/>
        </p:nvSpPr>
        <p:spPr>
          <a:xfrm>
            <a:off x="0" y="-1"/>
            <a:ext cx="6858000" cy="1891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77BED63-3312-47C9-9825-115461F48B21}"/>
              </a:ext>
            </a:extLst>
          </p:cNvPr>
          <p:cNvSpPr/>
          <p:nvPr/>
        </p:nvSpPr>
        <p:spPr>
          <a:xfrm>
            <a:off x="272309" y="-13290"/>
            <a:ext cx="6326084" cy="227242"/>
          </a:xfrm>
          <a:prstGeom prst="rect">
            <a:avLst/>
          </a:prstGeom>
        </p:spPr>
        <p:txBody>
          <a:bodyPr wrap="square">
            <a:spAutoFit/>
          </a:bodyPr>
          <a:lstStyle/>
          <a:p>
            <a:pPr algn="ctr" rtl="1">
              <a:lnSpc>
                <a:spcPts val="1200"/>
              </a:lnSpc>
              <a:defRPr sz="1000"/>
            </a:pPr>
            <a:r>
              <a:rPr lang="ja-JP" altLang="en-US" sz="900" dirty="0">
                <a:solidFill>
                  <a:schemeClr val="bg1"/>
                </a:solidFill>
                <a:latin typeface="HGSｺﾞｼｯｸM" panose="020B0600000000000000" pitchFamily="50" charset="-128"/>
                <a:ea typeface="HGSｺﾞｼｯｸM" panose="020B0600000000000000" pitchFamily="50" charset="-128"/>
              </a:rPr>
              <a:t>四つのテスト　　①真実かどうか　②みんなに公平か　③好意と友情を深めるか　④みんなのためになるかどうか</a:t>
            </a:r>
          </a:p>
        </p:txBody>
      </p:sp>
      <p:sp>
        <p:nvSpPr>
          <p:cNvPr id="52" name="テキスト ボックス 51">
            <a:extLst>
              <a:ext uri="{FF2B5EF4-FFF2-40B4-BE49-F238E27FC236}">
                <a16:creationId xmlns:a16="http://schemas.microsoft.com/office/drawing/2014/main" id="{10288685-13E6-46C4-915E-2815BEEE334F}"/>
              </a:ext>
            </a:extLst>
          </p:cNvPr>
          <p:cNvSpPr txBox="1"/>
          <p:nvPr/>
        </p:nvSpPr>
        <p:spPr>
          <a:xfrm>
            <a:off x="11597" y="7625885"/>
            <a:ext cx="1003299" cy="261610"/>
          </a:xfrm>
          <a:prstGeom prst="rect">
            <a:avLst/>
          </a:prstGeom>
          <a:noFill/>
        </p:spPr>
        <p:txBody>
          <a:bodyPr wrap="square" rtlCol="0">
            <a:spAutoFit/>
          </a:bodyPr>
          <a:lstStyle/>
          <a:p>
            <a:r>
              <a:rPr kumimoji="1" lang="ja-JP" altLang="en-US" sz="1100" dirty="0">
                <a:latin typeface="HGPｺﾞｼｯｸM" panose="020B0600000000000000" pitchFamily="50" charset="-128"/>
                <a:ea typeface="HGPｺﾞｼｯｸM" panose="020B0600000000000000" pitchFamily="50" charset="-128"/>
              </a:rPr>
              <a:t>● 出席報告</a:t>
            </a:r>
          </a:p>
        </p:txBody>
      </p:sp>
      <p:sp>
        <p:nvSpPr>
          <p:cNvPr id="55" name="正方形/長方形 54">
            <a:extLst>
              <a:ext uri="{FF2B5EF4-FFF2-40B4-BE49-F238E27FC236}">
                <a16:creationId xmlns:a16="http://schemas.microsoft.com/office/drawing/2014/main" id="{2F4704E4-9CC9-4EDA-BA1D-1ED96CDE7F6D}"/>
              </a:ext>
            </a:extLst>
          </p:cNvPr>
          <p:cNvSpPr/>
          <p:nvPr/>
        </p:nvSpPr>
        <p:spPr>
          <a:xfrm>
            <a:off x="6351" y="9856492"/>
            <a:ext cx="6858000" cy="4571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5B7EA60-EC16-4545-BDBB-ACA11D76DADC}"/>
              </a:ext>
            </a:extLst>
          </p:cNvPr>
          <p:cNvSpPr txBox="1"/>
          <p:nvPr/>
        </p:nvSpPr>
        <p:spPr>
          <a:xfrm>
            <a:off x="2184400" y="7629546"/>
            <a:ext cx="1003299" cy="261610"/>
          </a:xfrm>
          <a:prstGeom prst="rect">
            <a:avLst/>
          </a:prstGeom>
          <a:noFill/>
        </p:spPr>
        <p:txBody>
          <a:bodyPr wrap="square" rtlCol="0">
            <a:spAutoFit/>
          </a:bodyPr>
          <a:lstStyle/>
          <a:p>
            <a:r>
              <a:rPr kumimoji="1" lang="ja-JP" altLang="en-US" sz="1100" dirty="0">
                <a:latin typeface="HGPｺﾞｼｯｸM" panose="020B0600000000000000" pitchFamily="50" charset="-128"/>
                <a:ea typeface="HGPｺﾞｼｯｸM" panose="020B0600000000000000" pitchFamily="50" charset="-128"/>
              </a:rPr>
              <a:t>● 例会変更</a:t>
            </a:r>
          </a:p>
        </p:txBody>
      </p:sp>
      <p:sp>
        <p:nvSpPr>
          <p:cNvPr id="8" name="四角形: 角を丸くする 7">
            <a:extLst>
              <a:ext uri="{FF2B5EF4-FFF2-40B4-BE49-F238E27FC236}">
                <a16:creationId xmlns:a16="http://schemas.microsoft.com/office/drawing/2014/main" id="{8F05D517-105A-4B36-8D30-A664EE74AD6C}"/>
              </a:ext>
            </a:extLst>
          </p:cNvPr>
          <p:cNvSpPr/>
          <p:nvPr/>
        </p:nvSpPr>
        <p:spPr>
          <a:xfrm>
            <a:off x="3425948" y="381001"/>
            <a:ext cx="3409827" cy="5050380"/>
          </a:xfrm>
          <a:prstGeom prst="roundRect">
            <a:avLst>
              <a:gd name="adj" fmla="val 1445"/>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40000"/>
                  <a:lumOff val="60000"/>
                </a:schemeClr>
              </a:solidFill>
            </a:endParaRPr>
          </a:p>
        </p:txBody>
      </p:sp>
      <p:sp>
        <p:nvSpPr>
          <p:cNvPr id="40" name="テキスト ボックス 39">
            <a:extLst>
              <a:ext uri="{FF2B5EF4-FFF2-40B4-BE49-F238E27FC236}">
                <a16:creationId xmlns:a16="http://schemas.microsoft.com/office/drawing/2014/main" id="{B4A08725-D141-4552-B2C2-643DAC3329DA}"/>
              </a:ext>
            </a:extLst>
          </p:cNvPr>
          <p:cNvSpPr txBox="1"/>
          <p:nvPr/>
        </p:nvSpPr>
        <p:spPr>
          <a:xfrm>
            <a:off x="3438648" y="242723"/>
            <a:ext cx="1082348" cy="307777"/>
          </a:xfrm>
          <a:prstGeom prst="rect">
            <a:avLst/>
          </a:prstGeom>
          <a:solidFill>
            <a:schemeClr val="bg1"/>
          </a:solidFill>
        </p:spPr>
        <p:txBody>
          <a:bodyPr wrap="none" rtlCol="0">
            <a:spAutoFit/>
          </a:bodyPr>
          <a:lstStyle/>
          <a:p>
            <a:r>
              <a:rPr kumimoji="1" lang="ja-JP" altLang="en-US" sz="1400" dirty="0">
                <a:solidFill>
                  <a:schemeClr val="accent4">
                    <a:lumMod val="50000"/>
                  </a:schemeClr>
                </a:solidFill>
                <a:latin typeface="HGSｺﾞｼｯｸM" panose="020B0600000000000000" pitchFamily="50" charset="-128"/>
                <a:ea typeface="HGSｺﾞｼｯｸM" panose="020B0600000000000000" pitchFamily="50" charset="-128"/>
              </a:rPr>
              <a:t>ニコニコ箱</a:t>
            </a:r>
          </a:p>
        </p:txBody>
      </p:sp>
      <p:sp>
        <p:nvSpPr>
          <p:cNvPr id="15" name="テキスト ボックス 14">
            <a:extLst>
              <a:ext uri="{FF2B5EF4-FFF2-40B4-BE49-F238E27FC236}">
                <a16:creationId xmlns:a16="http://schemas.microsoft.com/office/drawing/2014/main" id="{D3E23B9D-EC21-4A9A-88AB-B5F461C60152}"/>
              </a:ext>
            </a:extLst>
          </p:cNvPr>
          <p:cNvSpPr txBox="1"/>
          <p:nvPr/>
        </p:nvSpPr>
        <p:spPr>
          <a:xfrm>
            <a:off x="-26426" y="242723"/>
            <a:ext cx="2952506" cy="307777"/>
          </a:xfrm>
          <a:prstGeom prst="rect">
            <a:avLst/>
          </a:prstGeom>
          <a:noFill/>
        </p:spPr>
        <p:txBody>
          <a:bodyPr wrap="square" rtlCol="0">
            <a:spAutoFit/>
          </a:bodyPr>
          <a:lstStyle/>
          <a:p>
            <a:r>
              <a:rPr kumimoji="1" lang="ja-JP" altLang="en-US" sz="1400" dirty="0">
                <a:solidFill>
                  <a:schemeClr val="accent4">
                    <a:lumMod val="50000"/>
                  </a:schemeClr>
                </a:solidFill>
                <a:latin typeface="HGSｺﾞｼｯｸM" panose="020B0600000000000000" pitchFamily="50" charset="-128"/>
                <a:ea typeface="HGSｺﾞｼｯｸM" panose="020B0600000000000000" pitchFamily="50" charset="-128"/>
              </a:rPr>
              <a:t>次年度の為のクラブ協議会</a:t>
            </a:r>
            <a:endParaRPr kumimoji="1" lang="en-US" altLang="ja-JP" sz="1400" dirty="0">
              <a:solidFill>
                <a:schemeClr val="accent4">
                  <a:lumMod val="50000"/>
                </a:schemeClr>
              </a:solidFill>
              <a:latin typeface="HGSｺﾞｼｯｸM" panose="020B0600000000000000" pitchFamily="50" charset="-128"/>
              <a:ea typeface="HGSｺﾞｼｯｸM" panose="020B0600000000000000" pitchFamily="50" charset="-128"/>
            </a:endParaRPr>
          </a:p>
        </p:txBody>
      </p:sp>
      <p:sp>
        <p:nvSpPr>
          <p:cNvPr id="27" name="テキスト ボックス 26">
            <a:extLst>
              <a:ext uri="{FF2B5EF4-FFF2-40B4-BE49-F238E27FC236}">
                <a16:creationId xmlns:a16="http://schemas.microsoft.com/office/drawing/2014/main" id="{C8313950-2B67-5AF3-60D2-CDA180FA7AAB}"/>
              </a:ext>
            </a:extLst>
          </p:cNvPr>
          <p:cNvSpPr txBox="1"/>
          <p:nvPr/>
        </p:nvSpPr>
        <p:spPr>
          <a:xfrm>
            <a:off x="6350" y="5203297"/>
            <a:ext cx="3444873" cy="307777"/>
          </a:xfrm>
          <a:prstGeom prst="rect">
            <a:avLst/>
          </a:prstGeom>
          <a:noFill/>
        </p:spPr>
        <p:txBody>
          <a:bodyPr wrap="square" rtlCol="0">
            <a:spAutoFit/>
          </a:bodyPr>
          <a:lstStyle/>
          <a:p>
            <a:r>
              <a:rPr kumimoji="1" lang="ja-JP" altLang="en-US" sz="1400" dirty="0">
                <a:solidFill>
                  <a:schemeClr val="accent4">
                    <a:lumMod val="50000"/>
                  </a:schemeClr>
                </a:solidFill>
                <a:latin typeface="HGPｺﾞｼｯｸE" panose="020B0900000000000000" pitchFamily="50" charset="-128"/>
                <a:ea typeface="HGPｺﾞｼｯｸE" panose="020B0900000000000000" pitchFamily="50" charset="-128"/>
              </a:rPr>
              <a:t>ホタルまつり＜学習発表の様子とお礼状＞</a:t>
            </a:r>
            <a:endParaRPr kumimoji="1" lang="en-US" altLang="ja-JP" sz="1400" dirty="0">
              <a:solidFill>
                <a:schemeClr val="accent4">
                  <a:lumMod val="50000"/>
                </a:schemeClr>
              </a:solidFill>
              <a:latin typeface="HGPｺﾞｼｯｸE" panose="020B0900000000000000" pitchFamily="50" charset="-128"/>
              <a:ea typeface="HGPｺﾞｼｯｸE" panose="020B0900000000000000" pitchFamily="50" charset="-128"/>
            </a:endParaRPr>
          </a:p>
        </p:txBody>
      </p:sp>
      <p:pic>
        <p:nvPicPr>
          <p:cNvPr id="4" name="図 3">
            <a:extLst>
              <a:ext uri="{FF2B5EF4-FFF2-40B4-BE49-F238E27FC236}">
                <a16:creationId xmlns:a16="http://schemas.microsoft.com/office/drawing/2014/main" id="{D1FD8F44-35FC-D1D9-A44E-C5196D5D4D6D}"/>
              </a:ext>
            </a:extLst>
          </p:cNvPr>
          <p:cNvPicPr>
            <a:picLocks noChangeAspect="1"/>
          </p:cNvPicPr>
          <p:nvPr/>
        </p:nvPicPr>
        <p:blipFill>
          <a:blip r:embed="rId2"/>
          <a:stretch>
            <a:fillRect/>
          </a:stretch>
        </p:blipFill>
        <p:spPr>
          <a:xfrm>
            <a:off x="3451224" y="486833"/>
            <a:ext cx="3384551" cy="4931597"/>
          </a:xfrm>
          <a:prstGeom prst="rect">
            <a:avLst/>
          </a:prstGeom>
        </p:spPr>
      </p:pic>
      <p:sp>
        <p:nvSpPr>
          <p:cNvPr id="9" name="テキスト ボックス 8">
            <a:extLst>
              <a:ext uri="{FF2B5EF4-FFF2-40B4-BE49-F238E27FC236}">
                <a16:creationId xmlns:a16="http://schemas.microsoft.com/office/drawing/2014/main" id="{80A88A4B-0BB8-F7A6-3EDD-17A4043C94CE}"/>
              </a:ext>
            </a:extLst>
          </p:cNvPr>
          <p:cNvSpPr txBox="1"/>
          <p:nvPr/>
        </p:nvSpPr>
        <p:spPr>
          <a:xfrm>
            <a:off x="1338134" y="5431381"/>
            <a:ext cx="5611306" cy="2446824"/>
          </a:xfrm>
          <a:prstGeom prst="rect">
            <a:avLst/>
          </a:prstGeom>
          <a:noFill/>
        </p:spPr>
        <p:txBody>
          <a:bodyPr wrap="square" rtlCol="0">
            <a:spAutoFit/>
          </a:bodyPr>
          <a:lstStyle/>
          <a:p>
            <a: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a:t>
            </a: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湖南市立岩根小学校長</a:t>
            </a:r>
            <a:r>
              <a:rPr lang="ja-JP" altLang="en-US" sz="900" kern="0" dirty="0">
                <a:latin typeface="HGSｺﾞｼｯｸM" panose="020B0600000000000000" pitchFamily="50" charset="-128"/>
                <a:ea typeface="HGSｺﾞｼｯｸM" panose="020B0600000000000000" pitchFamily="50" charset="-128"/>
                <a:cs typeface="ＭＳ Ｐゴシック" panose="020B0600070205080204" pitchFamily="50" charset="-128"/>
              </a:rPr>
              <a:t> </a:t>
            </a: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川邊</a:t>
            </a:r>
            <a: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 </a:t>
            </a: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裕子</a:t>
            </a:r>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様よりお礼状</a:t>
            </a:r>
            <a: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a:t>
            </a:r>
          </a:p>
          <a:p>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平素は、本校の教育の推進にご理解とご支援を賜りましてありがとうございます。また、この度は本校の教育活動の目玉でもありますホタルまつりに多大な寄付をいただきました。職員一同、大変喜んでおります。ありがとうざいました。</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　</a:t>
            </a: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この活動を通して、「ふるさと岩根」を大切にする心の育成をめざしています。地域の方からの期待も高く、今年度もコロナ禍ではありますが工夫しながら実施できたことを喜んでいます。当日は、全校対象のホタル学習発表会と</a:t>
            </a:r>
            <a: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6</a:t>
            </a: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年生の家族対象のホタル鑑賞会を行いました。ここ数年の中で一番ホタルが飛び交い、子どもたちから歓声があがりました。</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　なお、ホタルの生息地であるホタル川付近では、フラッシュをたくことができないため、鑑賞会の撮影はかないませんでした。昼間行いました学習発表会の様子のみ、ご紹介いたします。</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　冬になりますと、地域の方のサポートのもと</a:t>
            </a:r>
            <a: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5</a:t>
            </a: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年生がホタルを放流します。その後、ホタルが飛び交う岩根の風景を想像し、絵を描く活動があります。地域に備えられた看板に、完成した作品を展示しますので、その折にはロータリークラブの皆様を始め、地域の方にもぜひ見ていただきたいと思います。</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r>
              <a:rPr lang="ja-JP"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ロータリークラブの皆様には、本校の教育活動にご理解いただけたこと感謝申し上げます。本当にありがとうございました。</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r>
              <a:rPr lang="ja-JP" altLang="en-US"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　　　　　　　　　　　　　　　</a:t>
            </a:r>
            <a:br>
              <a:rPr lang="en-US" altLang="ja-JP" sz="900"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br>
            <a:endParaRPr kumimoji="1" lang="ja-JP" altLang="en-US" sz="900" dirty="0">
              <a:latin typeface="HGSｺﾞｼｯｸM" panose="020B0600000000000000" pitchFamily="50" charset="-128"/>
              <a:ea typeface="HGSｺﾞｼｯｸM" panose="020B0600000000000000" pitchFamily="50" charset="-128"/>
            </a:endParaRPr>
          </a:p>
        </p:txBody>
      </p:sp>
      <p:pic>
        <p:nvPicPr>
          <p:cNvPr id="20" name="図 19" descr="屋内, テーブル, 人, 座る が含まれている画像&#10;&#10;自動的に生成された説明">
            <a:extLst>
              <a:ext uri="{FF2B5EF4-FFF2-40B4-BE49-F238E27FC236}">
                <a16:creationId xmlns:a16="http://schemas.microsoft.com/office/drawing/2014/main" id="{1E3665C0-7B91-7A5F-9BD5-A3ED20838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8" y="5583402"/>
            <a:ext cx="1296000" cy="972000"/>
          </a:xfrm>
          <a:prstGeom prst="rect">
            <a:avLst/>
          </a:prstGeom>
        </p:spPr>
      </p:pic>
      <p:pic>
        <p:nvPicPr>
          <p:cNvPr id="25" name="図 24" descr="人, 屋内, 子供, グループ が含まれている画像&#10;&#10;自動的に生成された説明">
            <a:extLst>
              <a:ext uri="{FF2B5EF4-FFF2-40B4-BE49-F238E27FC236}">
                <a16:creationId xmlns:a16="http://schemas.microsoft.com/office/drawing/2014/main" id="{395A6ACA-598D-44D6-0A69-EE9F0FA91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8" y="6562238"/>
            <a:ext cx="1296000" cy="972000"/>
          </a:xfrm>
          <a:prstGeom prst="rect">
            <a:avLst/>
          </a:prstGeom>
        </p:spPr>
      </p:pic>
      <p:pic>
        <p:nvPicPr>
          <p:cNvPr id="28" name="図 27">
            <a:extLst>
              <a:ext uri="{FF2B5EF4-FFF2-40B4-BE49-F238E27FC236}">
                <a16:creationId xmlns:a16="http://schemas.microsoft.com/office/drawing/2014/main" id="{8643543A-DFA6-F303-3C3B-9240355FE432}"/>
              </a:ext>
            </a:extLst>
          </p:cNvPr>
          <p:cNvPicPr>
            <a:picLocks noChangeAspect="1"/>
          </p:cNvPicPr>
          <p:nvPr/>
        </p:nvPicPr>
        <p:blipFill>
          <a:blip r:embed="rId5"/>
          <a:stretch>
            <a:fillRect/>
          </a:stretch>
        </p:blipFill>
        <p:spPr>
          <a:xfrm>
            <a:off x="22225" y="7887495"/>
            <a:ext cx="2162175" cy="1908000"/>
          </a:xfrm>
          <a:prstGeom prst="rect">
            <a:avLst/>
          </a:prstGeom>
        </p:spPr>
      </p:pic>
      <p:pic>
        <p:nvPicPr>
          <p:cNvPr id="29" name="図 28">
            <a:extLst>
              <a:ext uri="{FF2B5EF4-FFF2-40B4-BE49-F238E27FC236}">
                <a16:creationId xmlns:a16="http://schemas.microsoft.com/office/drawing/2014/main" id="{E264DFC9-55BB-3DE0-C9E0-F75E4A7E9FF4}"/>
              </a:ext>
            </a:extLst>
          </p:cNvPr>
          <p:cNvPicPr>
            <a:picLocks noChangeAspect="1"/>
          </p:cNvPicPr>
          <p:nvPr/>
        </p:nvPicPr>
        <p:blipFill>
          <a:blip r:embed="rId6"/>
          <a:stretch>
            <a:fillRect/>
          </a:stretch>
        </p:blipFill>
        <p:spPr>
          <a:xfrm>
            <a:off x="2256306" y="7887495"/>
            <a:ext cx="4579469" cy="1908000"/>
          </a:xfrm>
          <a:prstGeom prst="rect">
            <a:avLst/>
          </a:prstGeom>
        </p:spPr>
      </p:pic>
      <p:pic>
        <p:nvPicPr>
          <p:cNvPr id="3" name="図 2" descr="木製フェンスの後ろに立つスーツを着た男性&#10;&#10;低い精度で自動的に生成された説明">
            <a:extLst>
              <a:ext uri="{FF2B5EF4-FFF2-40B4-BE49-F238E27FC236}">
                <a16:creationId xmlns:a16="http://schemas.microsoft.com/office/drawing/2014/main" id="{33255FCC-256C-288A-0E70-3B4DAEC657A1}"/>
              </a:ext>
            </a:extLst>
          </p:cNvPr>
          <p:cNvPicPr>
            <a:picLocks noChangeAspect="1"/>
          </p:cNvPicPr>
          <p:nvPr/>
        </p:nvPicPr>
        <p:blipFill rotWithShape="1">
          <a:blip r:embed="rId7">
            <a:extLst>
              <a:ext uri="{28A0092B-C50C-407E-A947-70E740481C1C}">
                <a14:useLocalDpi xmlns:a14="http://schemas.microsoft.com/office/drawing/2010/main" val="0"/>
              </a:ext>
            </a:extLst>
          </a:blip>
          <a:srcRect l="26522" t="2052" r="23247" b="28498"/>
          <a:stretch/>
        </p:blipFill>
        <p:spPr>
          <a:xfrm>
            <a:off x="2403588" y="227831"/>
            <a:ext cx="1006808" cy="1044000"/>
          </a:xfrm>
          <a:prstGeom prst="ellipse">
            <a:avLst/>
          </a:prstGeom>
          <a:ln>
            <a:noFill/>
          </a:ln>
          <a:effectLst>
            <a:softEdge rad="112500"/>
          </a:effectLst>
        </p:spPr>
      </p:pic>
    </p:spTree>
    <p:extLst>
      <p:ext uri="{BB962C8B-B14F-4D97-AF65-F5344CB8AC3E}">
        <p14:creationId xmlns:p14="http://schemas.microsoft.com/office/powerpoint/2010/main" val="41481451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27609</TotalTime>
  <Words>1485</Words>
  <Application>Microsoft Office PowerPoint</Application>
  <PresentationFormat>A4 210 x 297 mm</PresentationFormat>
  <Paragraphs>127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HGPｺﾞｼｯｸE</vt:lpstr>
      <vt:lpstr>HGPｺﾞｼｯｸM</vt:lpstr>
      <vt:lpstr>HGSｺﾞｼｯｸM</vt: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憲司 田中</dc:creator>
  <cp:lastModifiedBy>ロータリー 湖南</cp:lastModifiedBy>
  <cp:revision>1301</cp:revision>
  <cp:lastPrinted>2019-11-06T02:17:51Z</cp:lastPrinted>
  <dcterms:created xsi:type="dcterms:W3CDTF">2019-06-24T12:07:11Z</dcterms:created>
  <dcterms:modified xsi:type="dcterms:W3CDTF">2022-06-15T01:25:06Z</dcterms:modified>
</cp:coreProperties>
</file>