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FFFF"/>
    <a:srgbClr val="CCCCFF"/>
    <a:srgbClr val="00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79" d="100"/>
          <a:sy n="79" d="100"/>
        </p:scale>
        <p:origin x="3018" y="168"/>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093" cy="495050"/>
          </a:xfrm>
          <a:prstGeom prst="rect">
            <a:avLst/>
          </a:prstGeom>
        </p:spPr>
        <p:txBody>
          <a:bodyPr vert="horz" lIns="90690" tIns="45345" rIns="90690" bIns="453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100" y="0"/>
            <a:ext cx="2919092" cy="495050"/>
          </a:xfrm>
          <a:prstGeom prst="rect">
            <a:avLst/>
          </a:prstGeom>
        </p:spPr>
        <p:txBody>
          <a:bodyPr vert="horz" lIns="90690" tIns="45345" rIns="90690" bIns="45345" rtlCol="0"/>
          <a:lstStyle>
            <a:lvl1pPr algn="r">
              <a:defRPr sz="1200"/>
            </a:lvl1pPr>
          </a:lstStyle>
          <a:p>
            <a:fld id="{C3790E88-56AF-494A-9B68-72E3DEF678E4}" type="datetimeFigureOut">
              <a:rPr kumimoji="1" lang="ja-JP" altLang="en-US" smtClean="0"/>
              <a:t>2022/11/16</a:t>
            </a:fld>
            <a:endParaRPr kumimoji="1" lang="ja-JP" altLang="en-US"/>
          </a:p>
        </p:txBody>
      </p:sp>
      <p:sp>
        <p:nvSpPr>
          <p:cNvPr id="4" name="スライド イメージ プレースホルダー 3"/>
          <p:cNvSpPr>
            <a:spLocks noGrp="1" noRot="1" noChangeAspect="1"/>
          </p:cNvSpPr>
          <p:nvPr>
            <p:ph type="sldImg" idx="2"/>
          </p:nvPr>
        </p:nvSpPr>
        <p:spPr>
          <a:xfrm>
            <a:off x="2216150" y="1231900"/>
            <a:ext cx="2305050" cy="3330575"/>
          </a:xfrm>
          <a:prstGeom prst="rect">
            <a:avLst/>
          </a:prstGeom>
          <a:noFill/>
          <a:ln w="12700">
            <a:solidFill>
              <a:prstClr val="black"/>
            </a:solidFill>
          </a:ln>
        </p:spPr>
        <p:txBody>
          <a:bodyPr vert="horz" lIns="90690" tIns="45345" rIns="90690" bIns="45345" rtlCol="0" anchor="ctr"/>
          <a:lstStyle/>
          <a:p>
            <a:endParaRPr lang="ja-JP" altLang="en-US"/>
          </a:p>
        </p:txBody>
      </p:sp>
      <p:sp>
        <p:nvSpPr>
          <p:cNvPr id="5" name="ノート プレースホルダー 4"/>
          <p:cNvSpPr>
            <a:spLocks noGrp="1"/>
          </p:cNvSpPr>
          <p:nvPr>
            <p:ph type="body" sz="quarter" idx="3"/>
          </p:nvPr>
        </p:nvSpPr>
        <p:spPr>
          <a:xfrm>
            <a:off x="674363" y="4748696"/>
            <a:ext cx="5388610" cy="3884722"/>
          </a:xfrm>
          <a:prstGeom prst="rect">
            <a:avLst/>
          </a:prstGeom>
        </p:spPr>
        <p:txBody>
          <a:bodyPr vert="horz" lIns="90690" tIns="45345" rIns="90690" bIns="453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64"/>
            <a:ext cx="2919093" cy="495050"/>
          </a:xfrm>
          <a:prstGeom prst="rect">
            <a:avLst/>
          </a:prstGeom>
        </p:spPr>
        <p:txBody>
          <a:bodyPr vert="horz" lIns="90690" tIns="45345" rIns="90690" bIns="453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100" y="9371264"/>
            <a:ext cx="2919092" cy="495050"/>
          </a:xfrm>
          <a:prstGeom prst="rect">
            <a:avLst/>
          </a:prstGeom>
        </p:spPr>
        <p:txBody>
          <a:bodyPr vert="horz" lIns="90690" tIns="45345" rIns="90690" bIns="45345" rtlCol="0" anchor="b"/>
          <a:lstStyle>
            <a:lvl1pPr algn="r">
              <a:defRPr sz="1200"/>
            </a:lvl1pPr>
          </a:lstStyle>
          <a:p>
            <a:fld id="{6FD86777-088D-4E80-9DE4-B99C0819C93F}" type="slidenum">
              <a:rPr kumimoji="1" lang="ja-JP" altLang="en-US" smtClean="0"/>
              <a:t>‹#›</a:t>
            </a:fld>
            <a:endParaRPr kumimoji="1" lang="ja-JP" altLang="en-US"/>
          </a:p>
        </p:txBody>
      </p:sp>
    </p:spTree>
    <p:extLst>
      <p:ext uri="{BB962C8B-B14F-4D97-AF65-F5344CB8AC3E}">
        <p14:creationId xmlns:p14="http://schemas.microsoft.com/office/powerpoint/2010/main" val="13163836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39428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243915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70779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78037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266559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148997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17669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56441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235629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180763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976219-7375-48B5-84CB-930B7DB56C02}" type="datetimeFigureOut">
              <a:rPr kumimoji="1" lang="ja-JP" altLang="en-US" smtClean="0"/>
              <a:t>2022/11/16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63876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8976219-7375-48B5-84CB-930B7DB56C02}" type="datetimeFigureOut">
              <a:rPr kumimoji="1" lang="ja-JP" altLang="en-US" smtClean="0"/>
              <a:t>2022/11/16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E538B95-4512-41E1-A391-70B29AC2E5E4}" type="slidenum">
              <a:rPr kumimoji="1" lang="ja-JP" altLang="en-US" smtClean="0"/>
              <a:t>‹#›</a:t>
            </a:fld>
            <a:endParaRPr kumimoji="1" lang="ja-JP" altLang="en-US"/>
          </a:p>
        </p:txBody>
      </p:sp>
    </p:spTree>
    <p:extLst>
      <p:ext uri="{BB962C8B-B14F-4D97-AF65-F5344CB8AC3E}">
        <p14:creationId xmlns:p14="http://schemas.microsoft.com/office/powerpoint/2010/main" val="633437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B6A170AB-9B52-1D20-A47D-E9CBA1A53552}"/>
              </a:ext>
            </a:extLst>
          </p:cNvPr>
          <p:cNvSpPr txBox="1"/>
          <p:nvPr/>
        </p:nvSpPr>
        <p:spPr>
          <a:xfrm>
            <a:off x="3385864" y="4003834"/>
            <a:ext cx="1904515" cy="1338828"/>
          </a:xfrm>
          <a:prstGeom prst="rect">
            <a:avLst/>
          </a:prstGeom>
          <a:noFill/>
        </p:spPr>
        <p:txBody>
          <a:bodyPr wrap="square">
            <a:spAutoFit/>
          </a:bodyPr>
          <a:lstStyle/>
          <a:p>
            <a:r>
              <a:rPr kumimoji="1" lang="ja-JP" altLang="en-US" sz="900" dirty="0">
                <a:latin typeface="HGSｺﾞｼｯｸM" panose="020B0600000000000000" pitchFamily="50" charset="-128"/>
                <a:ea typeface="HGSｺﾞｼｯｸM" panose="020B0600000000000000" pitchFamily="50" charset="-128"/>
              </a:rPr>
              <a:t>領事館のルイス･アボッチ･ガウビョン総領事をお迎えして、ブラジルとの交流に尽力された功績をたたえ感謝の盾が贈呈されました。私もサプライズでお邪魔してお宝頂戴に預かりました。詳細は画像にてご紹介させていただきたいと思います。</a:t>
            </a:r>
            <a:endParaRPr kumimoji="1" lang="en-US" altLang="ja-JP" sz="900" dirty="0">
              <a:latin typeface="HGSｺﾞｼｯｸM" panose="020B0600000000000000" pitchFamily="50" charset="-128"/>
              <a:ea typeface="HGSｺﾞｼｯｸM" panose="020B0600000000000000" pitchFamily="50" charset="-128"/>
            </a:endParaRPr>
          </a:p>
          <a:p>
            <a:endParaRPr kumimoji="1" lang="ja-JP" altLang="en-US" sz="900" dirty="0">
              <a:latin typeface="HGSｺﾞｼｯｸM" panose="020B0600000000000000" pitchFamily="50" charset="-128"/>
              <a:ea typeface="HGSｺﾞｼｯｸM" panose="020B0600000000000000" pitchFamily="50" charset="-128"/>
            </a:endParaRPr>
          </a:p>
        </p:txBody>
      </p:sp>
      <p:sp>
        <p:nvSpPr>
          <p:cNvPr id="46" name="テキスト ボックス 45">
            <a:extLst>
              <a:ext uri="{FF2B5EF4-FFF2-40B4-BE49-F238E27FC236}">
                <a16:creationId xmlns:a16="http://schemas.microsoft.com/office/drawing/2014/main" id="{91FF97A9-27D0-4B60-8BB4-A8EFB1B8FABF}"/>
              </a:ext>
            </a:extLst>
          </p:cNvPr>
          <p:cNvSpPr txBox="1"/>
          <p:nvPr/>
        </p:nvSpPr>
        <p:spPr>
          <a:xfrm>
            <a:off x="3398673" y="5513275"/>
            <a:ext cx="3452976" cy="1323439"/>
          </a:xfrm>
          <a:prstGeom prst="rect">
            <a:avLst/>
          </a:prstGeom>
          <a:noFill/>
        </p:spPr>
        <p:txBody>
          <a:bodyPr wrap="square" rtlCol="0">
            <a:spAutoFit/>
          </a:bodyPr>
          <a:lstStyle/>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本日例会は、情報集会報告会です。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次回例会は１</a:t>
            </a:r>
            <a:r>
              <a:rPr kumimoji="1" lang="en-US" altLang="ja-JP" sz="1000" spc="10" dirty="0">
                <a:latin typeface="HGSｺﾞｼｯｸM" panose="020B0600000000000000" pitchFamily="50" charset="-128"/>
                <a:ea typeface="HGSｺﾞｼｯｸM" panose="020B0600000000000000" pitchFamily="50" charset="-128"/>
              </a:rPr>
              <a:t>1</a:t>
            </a:r>
            <a:r>
              <a:rPr kumimoji="1" lang="ja-JP" altLang="en-US" sz="1000" spc="10" dirty="0">
                <a:latin typeface="HGSｺﾞｼｯｸM" panose="020B0600000000000000" pitchFamily="50" charset="-128"/>
                <a:ea typeface="HGSｺﾞｼｯｸM" panose="020B0600000000000000" pitchFamily="50" charset="-128"/>
              </a:rPr>
              <a:t>月２４日、ＩＭフォーラムです。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次回例会は通算</a:t>
            </a:r>
            <a:r>
              <a:rPr kumimoji="1" lang="en-US" altLang="ja-JP" sz="1000" spc="10" dirty="0">
                <a:latin typeface="HGSｺﾞｼｯｸM" panose="020B0600000000000000" pitchFamily="50" charset="-128"/>
                <a:ea typeface="HGSｺﾞｼｯｸM" panose="020B0600000000000000" pitchFamily="50" charset="-128"/>
              </a:rPr>
              <a:t>1500</a:t>
            </a:r>
            <a:r>
              <a:rPr kumimoji="1" lang="ja-JP" altLang="en-US" sz="1000" spc="10" dirty="0">
                <a:latin typeface="HGSｺﾞｼｯｸM" panose="020B0600000000000000" pitchFamily="50" charset="-128"/>
                <a:ea typeface="HGSｺﾞｼｯｸM" panose="020B0600000000000000" pitchFamily="50" charset="-128"/>
              </a:rPr>
              <a:t>回例会です。皆様、</a:t>
            </a:r>
            <a:r>
              <a:rPr kumimoji="1" lang="en-US" altLang="ja-JP" sz="1000" spc="10" dirty="0">
                <a:latin typeface="HGSｺﾞｼｯｸM" panose="020B0600000000000000" pitchFamily="50" charset="-128"/>
                <a:ea typeface="HGSｺﾞｼｯｸM" panose="020B0600000000000000" pitchFamily="50" charset="-128"/>
              </a:rPr>
              <a:t>100</a:t>
            </a:r>
            <a:r>
              <a:rPr kumimoji="1" lang="ja-JP" altLang="en-US" sz="1000" spc="10" dirty="0">
                <a:latin typeface="HGSｺﾞｼｯｸM" panose="020B0600000000000000" pitchFamily="50" charset="-128"/>
                <a:ea typeface="HGSｺﾞｼｯｸM" panose="020B0600000000000000" pitchFamily="50" charset="-128"/>
              </a:rPr>
              <a:t>％出席をよろしくお願いします。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次回例会終了後やまりゅうにて、ＩＭのリハーサルと冊子の封入作業を行います。</a:t>
            </a:r>
            <a:endParaRPr kumimoji="1" lang="en-US" altLang="ja-JP" sz="1000" spc="10" dirty="0">
              <a:latin typeface="HGSｺﾞｼｯｸM" panose="020B0600000000000000" pitchFamily="50" charset="-128"/>
              <a:ea typeface="HGSｺﾞｼｯｸM" panose="020B0600000000000000" pitchFamily="50" charset="-128"/>
            </a:endParaRPr>
          </a:p>
          <a:p>
            <a:pPr marL="228600" indent="-228600" algn="just">
              <a:buFont typeface="+mj-lt"/>
              <a:buAutoNum type="arabicPeriod"/>
            </a:pPr>
            <a:r>
              <a:rPr kumimoji="1" lang="ja-JP" altLang="en-US" sz="1000" spc="10" dirty="0">
                <a:latin typeface="HGSｺﾞｼｯｸM" panose="020B0600000000000000" pitchFamily="50" charset="-128"/>
                <a:ea typeface="HGSｺﾞｼｯｸM" panose="020B0600000000000000" pitchFamily="50" charset="-128"/>
              </a:rPr>
              <a:t>１２月１５日はクリスマス例会として、ボストンプラザにて夜例会を予定しております。</a:t>
            </a:r>
            <a:endParaRPr kumimoji="1" lang="en-US" altLang="ja-JP" sz="1000" spc="10" dirty="0">
              <a:latin typeface="HGSｺﾞｼｯｸM" panose="020B0600000000000000" pitchFamily="50" charset="-128"/>
              <a:ea typeface="HGSｺﾞｼｯｸM" panose="020B0600000000000000" pitchFamily="50" charset="-128"/>
            </a:endParaRPr>
          </a:p>
        </p:txBody>
      </p:sp>
      <p:sp>
        <p:nvSpPr>
          <p:cNvPr id="54" name="テキスト ボックス 53">
            <a:extLst>
              <a:ext uri="{FF2B5EF4-FFF2-40B4-BE49-F238E27FC236}">
                <a16:creationId xmlns:a16="http://schemas.microsoft.com/office/drawing/2014/main" id="{C44976AC-EA06-6171-F78C-5AD90DEA64D6}"/>
              </a:ext>
            </a:extLst>
          </p:cNvPr>
          <p:cNvSpPr txBox="1"/>
          <p:nvPr/>
        </p:nvSpPr>
        <p:spPr>
          <a:xfrm>
            <a:off x="3501222" y="5232557"/>
            <a:ext cx="902811" cy="307777"/>
          </a:xfrm>
          <a:prstGeom prst="rect">
            <a:avLst/>
          </a:prstGeom>
          <a:solidFill>
            <a:schemeClr val="bg1"/>
          </a:solidFill>
          <a:ln>
            <a:noFill/>
          </a:ln>
        </p:spPr>
        <p:txBody>
          <a:bodyPr wrap="non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幹事報告</a:t>
            </a:r>
          </a:p>
        </p:txBody>
      </p:sp>
      <p:sp>
        <p:nvSpPr>
          <p:cNvPr id="56" name="テキスト ボックス 55">
            <a:extLst>
              <a:ext uri="{FF2B5EF4-FFF2-40B4-BE49-F238E27FC236}">
                <a16:creationId xmlns:a16="http://schemas.microsoft.com/office/drawing/2014/main" id="{53455D29-AD3E-584C-2724-6ADD4D500109}"/>
              </a:ext>
            </a:extLst>
          </p:cNvPr>
          <p:cNvSpPr txBox="1"/>
          <p:nvPr/>
        </p:nvSpPr>
        <p:spPr>
          <a:xfrm>
            <a:off x="5271000" y="5255640"/>
            <a:ext cx="1172116" cy="261610"/>
          </a:xfrm>
          <a:prstGeom prst="rect">
            <a:avLst/>
          </a:prstGeom>
          <a:solidFill>
            <a:schemeClr val="bg1"/>
          </a:solidFill>
          <a:ln>
            <a:noFill/>
          </a:ln>
        </p:spPr>
        <p:txBody>
          <a:bodyPr wrap="none" rtlCol="0">
            <a:spAutoFit/>
          </a:bodyPr>
          <a:lstStyle/>
          <a:p>
            <a:r>
              <a:rPr kumimoji="1" lang="ja-JP" altLang="en-US" sz="1100" dirty="0">
                <a:solidFill>
                  <a:srgbClr val="7030A0"/>
                </a:solidFill>
                <a:latin typeface="HGSｺﾞｼｯｸM" panose="020B0600000000000000" pitchFamily="50" charset="-128"/>
                <a:ea typeface="HGSｺﾞｼｯｸM" panose="020B0600000000000000" pitchFamily="50" charset="-128"/>
              </a:rPr>
              <a:t>幹事　田中憲司</a:t>
            </a:r>
          </a:p>
        </p:txBody>
      </p:sp>
      <p:sp>
        <p:nvSpPr>
          <p:cNvPr id="51" name="正方形/長方形 50">
            <a:extLst>
              <a:ext uri="{FF2B5EF4-FFF2-40B4-BE49-F238E27FC236}">
                <a16:creationId xmlns:a16="http://schemas.microsoft.com/office/drawing/2014/main" id="{2CE4ED3E-3970-42C4-8FEE-039931C2CAA5}"/>
              </a:ext>
            </a:extLst>
          </p:cNvPr>
          <p:cNvSpPr/>
          <p:nvPr/>
        </p:nvSpPr>
        <p:spPr>
          <a:xfrm>
            <a:off x="-6350" y="8651772"/>
            <a:ext cx="6857999" cy="1141979"/>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8000"/>
              </a:highlight>
            </a:endParaRPr>
          </a:p>
        </p:txBody>
      </p:sp>
      <p:sp>
        <p:nvSpPr>
          <p:cNvPr id="34" name="正方形/長方形 33">
            <a:extLst>
              <a:ext uri="{FF2B5EF4-FFF2-40B4-BE49-F238E27FC236}">
                <a16:creationId xmlns:a16="http://schemas.microsoft.com/office/drawing/2014/main" id="{F2C79C79-4270-4B07-9C21-4528DDEA77AD}"/>
              </a:ext>
            </a:extLst>
          </p:cNvPr>
          <p:cNvSpPr/>
          <p:nvPr/>
        </p:nvSpPr>
        <p:spPr>
          <a:xfrm>
            <a:off x="2439525" y="2194028"/>
            <a:ext cx="4418474" cy="1599135"/>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54FA0C7-B9CE-4DE6-86AA-0272CEC0F01A}"/>
              </a:ext>
            </a:extLst>
          </p:cNvPr>
          <p:cNvSpPr/>
          <p:nvPr/>
        </p:nvSpPr>
        <p:spPr>
          <a:xfrm>
            <a:off x="0" y="-1"/>
            <a:ext cx="6858000" cy="18917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7A55F50-C12A-406D-82F2-FC3EAA4BD6A0}"/>
              </a:ext>
            </a:extLst>
          </p:cNvPr>
          <p:cNvSpPr/>
          <p:nvPr/>
        </p:nvSpPr>
        <p:spPr>
          <a:xfrm>
            <a:off x="159657" y="-321447"/>
            <a:ext cx="2104572" cy="4065193"/>
          </a:xfrm>
          <a:prstGeom prst="roundRect">
            <a:avLst>
              <a:gd name="adj" fmla="val 5503"/>
            </a:avLst>
          </a:prstGeom>
          <a:solidFill>
            <a:srgbClr val="FFFFFF"/>
          </a:solidFill>
          <a:ln>
            <a:solidFill>
              <a:srgbClr val="7030A0"/>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lumMod val="75000"/>
                </a:schemeClr>
              </a:solidFill>
            </a:endParaRPr>
          </a:p>
        </p:txBody>
      </p:sp>
      <p:sp>
        <p:nvSpPr>
          <p:cNvPr id="13" name="正方形/長方形 12">
            <a:extLst>
              <a:ext uri="{FF2B5EF4-FFF2-40B4-BE49-F238E27FC236}">
                <a16:creationId xmlns:a16="http://schemas.microsoft.com/office/drawing/2014/main" id="{933ABADB-47FB-4B1D-9F3B-279D8A240644}"/>
              </a:ext>
            </a:extLst>
          </p:cNvPr>
          <p:cNvSpPr/>
          <p:nvPr/>
        </p:nvSpPr>
        <p:spPr>
          <a:xfrm>
            <a:off x="2436723" y="1491125"/>
            <a:ext cx="3151278" cy="462446"/>
          </a:xfrm>
          <a:prstGeom prst="rect">
            <a:avLst/>
          </a:prstGeom>
          <a:noFill/>
          <a:ln>
            <a:noFill/>
          </a:ln>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8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～クラブテーマ～</a:t>
            </a:r>
            <a:endParaRPr lang="en-US" altLang="ja-JP" sz="8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a:p>
            <a:pPr algn="l"/>
            <a:r>
              <a:rPr lang="ja-JP" altLang="en-US" sz="12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「地域の人々と共に考え行動する</a:t>
            </a:r>
            <a:endParaRPr lang="en-US" altLang="ja-JP" sz="12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a:p>
            <a:pPr algn="l"/>
            <a:r>
              <a:rPr lang="ja-JP" altLang="en-US" sz="1200" kern="1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　　　　　　　　　　　　　</a:t>
            </a:r>
            <a:r>
              <a:rPr lang="ja-JP" altLang="en-US" sz="1200" b="0" kern="1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ロータリー」</a:t>
            </a:r>
            <a:endParaRPr lang="ja-JP" altLang="en-US" sz="12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cxnSp>
        <p:nvCxnSpPr>
          <p:cNvPr id="17" name="直線コネクタ 16">
            <a:extLst>
              <a:ext uri="{FF2B5EF4-FFF2-40B4-BE49-F238E27FC236}">
                <a16:creationId xmlns:a16="http://schemas.microsoft.com/office/drawing/2014/main" id="{FDD3CD98-4094-48CD-80D9-14FB84E29E3E}"/>
              </a:ext>
            </a:extLst>
          </p:cNvPr>
          <p:cNvCxnSpPr>
            <a:cxnSpLocks/>
          </p:cNvCxnSpPr>
          <p:nvPr/>
        </p:nvCxnSpPr>
        <p:spPr>
          <a:xfrm>
            <a:off x="220407" y="2756514"/>
            <a:ext cx="1983070"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D0A990B6-893C-46FC-8A20-270F690F9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456" y="347927"/>
            <a:ext cx="1155332" cy="3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a:extLst>
              <a:ext uri="{FF2B5EF4-FFF2-40B4-BE49-F238E27FC236}">
                <a16:creationId xmlns:a16="http://schemas.microsoft.com/office/drawing/2014/main" id="{74BDAADE-402B-459F-842C-28AC3B43FF08}"/>
              </a:ext>
            </a:extLst>
          </p:cNvPr>
          <p:cNvSpPr/>
          <p:nvPr/>
        </p:nvSpPr>
        <p:spPr>
          <a:xfrm>
            <a:off x="2436722" y="1064809"/>
            <a:ext cx="1351074" cy="378693"/>
          </a:xfrm>
          <a:prstGeom prst="rect">
            <a:avLst/>
          </a:prstGeom>
        </p:spPr>
        <p:txBody>
          <a:bodyPr wrap="square">
            <a:spAutoFit/>
          </a:bodyPr>
          <a:lstStyle/>
          <a:p>
            <a:r>
              <a:rPr lang="ja-JP" altLang="en-US" sz="600" dirty="0">
                <a:solidFill>
                  <a:schemeClr val="dk1"/>
                </a:solidFill>
                <a:latin typeface="HG丸ｺﾞｼｯｸM-PRO" panose="020F0600000000000000" pitchFamily="50" charset="-128"/>
                <a:ea typeface="HG丸ｺﾞｼｯｸM-PRO" panose="020F0600000000000000" pitchFamily="50" charset="-128"/>
              </a:rPr>
              <a:t>国際ロータリー</a:t>
            </a:r>
            <a:endParaRPr lang="en-US" altLang="ja-JP" sz="600" dirty="0">
              <a:solidFill>
                <a:schemeClr val="dk1"/>
              </a:solidFill>
              <a:latin typeface="HG丸ｺﾞｼｯｸM-PRO" panose="020F0600000000000000" pitchFamily="50" charset="-128"/>
              <a:ea typeface="HG丸ｺﾞｼｯｸM-PRO" panose="020F0600000000000000" pitchFamily="50" charset="-128"/>
            </a:endParaRPr>
          </a:p>
          <a:p>
            <a:r>
              <a:rPr lang="en-US" altLang="ja-JP" sz="600" dirty="0">
                <a:solidFill>
                  <a:schemeClr val="dk1"/>
                </a:solidFill>
                <a:latin typeface="HG丸ｺﾞｼｯｸM-PRO" panose="020F0600000000000000" pitchFamily="50" charset="-128"/>
                <a:ea typeface="HG丸ｺﾞｼｯｸM-PRO" panose="020F0600000000000000" pitchFamily="50" charset="-128"/>
              </a:rPr>
              <a:t>2022-23</a:t>
            </a:r>
            <a:r>
              <a:rPr lang="ja-JP" altLang="en-US" sz="600" dirty="0">
                <a:solidFill>
                  <a:schemeClr val="dk1"/>
                </a:solidFill>
                <a:latin typeface="HG丸ｺﾞｼｯｸM-PRO" panose="020F0600000000000000" pitchFamily="50" charset="-128"/>
                <a:ea typeface="HG丸ｺﾞｼｯｸM-PRO" panose="020F0600000000000000" pitchFamily="50" charset="-128"/>
              </a:rPr>
              <a:t>年度会長</a:t>
            </a:r>
            <a:endParaRPr lang="en-US" altLang="ja-JP" sz="600" dirty="0">
              <a:solidFill>
                <a:schemeClr val="dk1"/>
              </a:solidFill>
              <a:latin typeface="HG丸ｺﾞｼｯｸM-PRO" panose="020F0600000000000000" pitchFamily="50" charset="-128"/>
              <a:ea typeface="HG丸ｺﾞｼｯｸM-PRO" panose="020F0600000000000000" pitchFamily="50" charset="-128"/>
            </a:endParaRPr>
          </a:p>
          <a:p>
            <a:pPr>
              <a:lnSpc>
                <a:spcPts val="900"/>
              </a:lnSpc>
            </a:pPr>
            <a:r>
              <a:rPr kumimoji="1" lang="ja-JP" altLang="en-US" sz="700" dirty="0">
                <a:latin typeface="HGSｺﾞｼｯｸM" panose="020B0600000000000000" pitchFamily="50" charset="-128"/>
                <a:ea typeface="HGSｺﾞｼｯｸM" panose="020B0600000000000000" pitchFamily="50" charset="-128"/>
              </a:rPr>
              <a:t>ジェニファー</a:t>
            </a:r>
            <a:r>
              <a:rPr kumimoji="1" lang="en-US" altLang="ja-JP" sz="700" dirty="0">
                <a:latin typeface="HGSｺﾞｼｯｸM" panose="020B0600000000000000" pitchFamily="50" charset="-128"/>
                <a:ea typeface="HGSｺﾞｼｯｸM" panose="020B0600000000000000" pitchFamily="50" charset="-128"/>
              </a:rPr>
              <a:t>E.</a:t>
            </a:r>
            <a:r>
              <a:rPr kumimoji="1" lang="ja-JP" altLang="en-US" sz="700" dirty="0">
                <a:latin typeface="HGSｺﾞｼｯｸM" panose="020B0600000000000000" pitchFamily="50" charset="-128"/>
                <a:ea typeface="HGSｺﾞｼｯｸM" panose="020B0600000000000000" pitchFamily="50" charset="-128"/>
              </a:rPr>
              <a:t>ジョーンズ</a:t>
            </a:r>
            <a:endParaRPr lang="en-US" altLang="ja-JP" sz="600" dirty="0">
              <a:solidFill>
                <a:schemeClr val="dk1"/>
              </a:solidFill>
              <a:latin typeface="HG丸ｺﾞｼｯｸM-PRO" panose="020F0600000000000000" pitchFamily="50" charset="-128"/>
              <a:ea typeface="HG丸ｺﾞｼｯｸM-PRO" panose="020F0600000000000000" pitchFamily="50" charset="-128"/>
            </a:endParaRPr>
          </a:p>
        </p:txBody>
      </p:sp>
      <p:sp>
        <p:nvSpPr>
          <p:cNvPr id="22" name="テキスト ボックス 3">
            <a:extLst>
              <a:ext uri="{FF2B5EF4-FFF2-40B4-BE49-F238E27FC236}">
                <a16:creationId xmlns:a16="http://schemas.microsoft.com/office/drawing/2014/main" id="{B56FF7D4-6945-4F45-83FE-E4AC3AC939B7}"/>
              </a:ext>
            </a:extLst>
          </p:cNvPr>
          <p:cNvSpPr txBox="1"/>
          <p:nvPr/>
        </p:nvSpPr>
        <p:spPr>
          <a:xfrm>
            <a:off x="4151882" y="1064809"/>
            <a:ext cx="1208537" cy="402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国際ロータリー第</a:t>
            </a:r>
            <a:r>
              <a:rPr lang="en-US" altLang="ja-JP"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2650</a:t>
            </a:r>
            <a:r>
              <a:rPr lang="ja-JP" altLang="en-US"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地区</a:t>
            </a:r>
            <a:endParaRPr lang="en-US" altLang="ja-JP"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endParaRPr>
          </a:p>
          <a:p>
            <a:pPr algn="l"/>
            <a:r>
              <a:rPr lang="en-US" altLang="ja-JP"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2022-23</a:t>
            </a:r>
            <a:r>
              <a:rPr lang="ja-JP" altLang="en-US" sz="600" b="0" i="0" u="none" strike="noStrike" baseline="0" dirty="0">
                <a:solidFill>
                  <a:schemeClr val="dk1"/>
                </a:solidFill>
                <a:latin typeface="HG丸ｺﾞｼｯｸM-PRO" panose="020F0600000000000000" pitchFamily="50" charset="-128"/>
                <a:ea typeface="HG丸ｺﾞｼｯｸM-PRO" panose="020F0600000000000000" pitchFamily="50" charset="-128"/>
                <a:cs typeface="+mn-cs"/>
              </a:rPr>
              <a:t>年度ガバナー</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a:p>
            <a:pPr algn="l"/>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尾賀康裕</a:t>
            </a:r>
            <a:endParaRPr lang="ja-JP" altLang="en-US" sz="8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p:txBody>
      </p:sp>
      <p:cxnSp>
        <p:nvCxnSpPr>
          <p:cNvPr id="26" name="直線コネクタ 25">
            <a:extLst>
              <a:ext uri="{FF2B5EF4-FFF2-40B4-BE49-F238E27FC236}">
                <a16:creationId xmlns:a16="http://schemas.microsoft.com/office/drawing/2014/main" id="{4401F60B-BC1C-4FC5-90A0-F82DDF39CC35}"/>
              </a:ext>
            </a:extLst>
          </p:cNvPr>
          <p:cNvCxnSpPr>
            <a:cxnSpLocks/>
          </p:cNvCxnSpPr>
          <p:nvPr/>
        </p:nvCxnSpPr>
        <p:spPr>
          <a:xfrm>
            <a:off x="5554511" y="222248"/>
            <a:ext cx="0" cy="1816102"/>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E36AA57-8312-477D-9595-0C6E0046519B}"/>
              </a:ext>
            </a:extLst>
          </p:cNvPr>
          <p:cNvSpPr txBox="1"/>
          <p:nvPr/>
        </p:nvSpPr>
        <p:spPr>
          <a:xfrm>
            <a:off x="5750594" y="676003"/>
            <a:ext cx="1013027" cy="1569660"/>
          </a:xfrm>
          <a:prstGeom prst="rect">
            <a:avLst/>
          </a:prstGeom>
          <a:noFill/>
        </p:spPr>
        <p:txBody>
          <a:bodyPr wrap="square" rtlCol="0">
            <a:spAutoFit/>
          </a:bodyPr>
          <a:lstStyle/>
          <a:p>
            <a:r>
              <a:rPr kumimoji="1" lang="ja-JP" altLang="en-US" sz="4800" dirty="0">
                <a:solidFill>
                  <a:srgbClr val="7030A0"/>
                </a:solidFill>
                <a:latin typeface="HGPｺﾞｼｯｸE" panose="020B0900000000000000" pitchFamily="50" charset="-128"/>
                <a:ea typeface="HGPｺﾞｼｯｸE" panose="020B0900000000000000" pitchFamily="50" charset="-128"/>
              </a:rPr>
              <a:t>３４</a:t>
            </a:r>
            <a:endParaRPr kumimoji="1" lang="en-US" altLang="ja-JP" sz="4800" dirty="0">
              <a:solidFill>
                <a:srgbClr val="7030A0"/>
              </a:solidFill>
              <a:latin typeface="HGPｺﾞｼｯｸE" panose="020B0900000000000000" pitchFamily="50" charset="-128"/>
              <a:ea typeface="HGPｺﾞｼｯｸE" panose="020B0900000000000000" pitchFamily="50" charset="-128"/>
            </a:endParaRPr>
          </a:p>
          <a:p>
            <a:endParaRPr kumimoji="1" lang="ja-JP" altLang="en-US" sz="4800" dirty="0">
              <a:solidFill>
                <a:srgbClr val="7030A0"/>
              </a:solidFill>
              <a:latin typeface="HGPｺﾞｼｯｸE" panose="020B0900000000000000" pitchFamily="50" charset="-128"/>
              <a:ea typeface="HGPｺﾞｼｯｸE" panose="020B0900000000000000" pitchFamily="50" charset="-128"/>
            </a:endParaRPr>
          </a:p>
        </p:txBody>
      </p:sp>
      <p:sp>
        <p:nvSpPr>
          <p:cNvPr id="28" name="正方形/長方形 27">
            <a:extLst>
              <a:ext uri="{FF2B5EF4-FFF2-40B4-BE49-F238E27FC236}">
                <a16:creationId xmlns:a16="http://schemas.microsoft.com/office/drawing/2014/main" id="{BD7B4270-F836-4B50-8429-1BA7EF45E31F}"/>
              </a:ext>
            </a:extLst>
          </p:cNvPr>
          <p:cNvSpPr/>
          <p:nvPr/>
        </p:nvSpPr>
        <p:spPr>
          <a:xfrm>
            <a:off x="159657" y="2763270"/>
            <a:ext cx="2104572" cy="916469"/>
          </a:xfrm>
          <a:prstGeom prst="rect">
            <a:avLst/>
          </a:prstGeom>
        </p:spPr>
        <p:txBody>
          <a:bodyPr wrap="square">
            <a:spAutoFit/>
          </a:bodyPr>
          <a:lstStyle/>
          <a:p>
            <a:pPr rtl="1">
              <a:lnSpc>
                <a:spcPts val="1100"/>
              </a:lnSpc>
              <a:defRPr sz="1000"/>
            </a:pP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創立</a:t>
            </a:r>
            <a:r>
              <a:rPr lang="en-US" altLang="ja-JP" sz="600" dirty="0">
                <a:solidFill>
                  <a:srgbClr val="000000"/>
                </a:solidFill>
                <a:latin typeface="HGSｺﾞｼｯｸM" panose="020B0600000000000000" pitchFamily="50" charset="-128"/>
                <a:ea typeface="HGSｺﾞｼｯｸM" panose="020B0600000000000000" pitchFamily="50" charset="-128"/>
              </a:rPr>
              <a:t>】1989</a:t>
            </a:r>
            <a:r>
              <a:rPr lang="ja-JP" altLang="en-US" sz="600" dirty="0">
                <a:solidFill>
                  <a:srgbClr val="000000"/>
                </a:solidFill>
                <a:latin typeface="HGSｺﾞｼｯｸM" panose="020B0600000000000000" pitchFamily="50" charset="-128"/>
                <a:ea typeface="HGSｺﾞｼｯｸM" panose="020B0600000000000000" pitchFamily="50" charset="-128"/>
              </a:rPr>
              <a:t>年</a:t>
            </a:r>
            <a:r>
              <a:rPr lang="en-US" altLang="ja-JP" sz="600" dirty="0">
                <a:solidFill>
                  <a:srgbClr val="000000"/>
                </a:solidFill>
                <a:latin typeface="HGSｺﾞｼｯｸM" panose="020B0600000000000000" pitchFamily="50" charset="-128"/>
                <a:ea typeface="HGSｺﾞｼｯｸM" panose="020B0600000000000000" pitchFamily="50" charset="-128"/>
              </a:rPr>
              <a:t>6</a:t>
            </a:r>
            <a:r>
              <a:rPr lang="ja-JP" altLang="en-US" sz="600" dirty="0">
                <a:solidFill>
                  <a:srgbClr val="000000"/>
                </a:solidFill>
                <a:latin typeface="HGSｺﾞｼｯｸM" panose="020B0600000000000000" pitchFamily="50" charset="-128"/>
                <a:ea typeface="HGSｺﾞｼｯｸM" panose="020B0600000000000000" pitchFamily="50" charset="-128"/>
              </a:rPr>
              <a:t>月</a:t>
            </a:r>
            <a:r>
              <a:rPr lang="en-US" altLang="ja-JP" sz="600" dirty="0">
                <a:solidFill>
                  <a:srgbClr val="000000"/>
                </a:solidFill>
                <a:latin typeface="HGSｺﾞｼｯｸM" panose="020B0600000000000000" pitchFamily="50" charset="-128"/>
                <a:ea typeface="HGSｺﾞｼｯｸM" panose="020B0600000000000000" pitchFamily="50" charset="-128"/>
              </a:rPr>
              <a:t>8</a:t>
            </a:r>
            <a:r>
              <a:rPr lang="ja-JP" altLang="en-US" sz="600" dirty="0">
                <a:solidFill>
                  <a:srgbClr val="000000"/>
                </a:solidFill>
                <a:latin typeface="HGSｺﾞｼｯｸM" panose="020B0600000000000000" pitchFamily="50" charset="-128"/>
                <a:ea typeface="HGSｺﾞｼｯｸM" panose="020B0600000000000000" pitchFamily="50" charset="-128"/>
              </a:rPr>
              <a:t>日</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認証</a:t>
            </a:r>
            <a:r>
              <a:rPr lang="en-US" altLang="ja-JP" sz="600" dirty="0">
                <a:solidFill>
                  <a:srgbClr val="000000"/>
                </a:solidFill>
                <a:latin typeface="HGSｺﾞｼｯｸM" panose="020B0600000000000000" pitchFamily="50" charset="-128"/>
                <a:ea typeface="HGSｺﾞｼｯｸM" panose="020B0600000000000000" pitchFamily="50" charset="-128"/>
              </a:rPr>
              <a:t>】1989</a:t>
            </a:r>
            <a:r>
              <a:rPr lang="ja-JP" altLang="en-US" sz="600" dirty="0">
                <a:solidFill>
                  <a:srgbClr val="000000"/>
                </a:solidFill>
                <a:latin typeface="HGSｺﾞｼｯｸM" panose="020B0600000000000000" pitchFamily="50" charset="-128"/>
                <a:ea typeface="HGSｺﾞｼｯｸM" panose="020B0600000000000000" pitchFamily="50" charset="-128"/>
              </a:rPr>
              <a:t>年</a:t>
            </a:r>
            <a:r>
              <a:rPr lang="en-US" altLang="ja-JP" sz="600" dirty="0">
                <a:solidFill>
                  <a:srgbClr val="000000"/>
                </a:solidFill>
                <a:latin typeface="HGSｺﾞｼｯｸM" panose="020B0600000000000000" pitchFamily="50" charset="-128"/>
                <a:ea typeface="HGSｺﾞｼｯｸM" panose="020B0600000000000000" pitchFamily="50" charset="-128"/>
              </a:rPr>
              <a:t>6</a:t>
            </a:r>
            <a:r>
              <a:rPr lang="ja-JP" altLang="en-US" sz="600" dirty="0">
                <a:solidFill>
                  <a:srgbClr val="000000"/>
                </a:solidFill>
                <a:latin typeface="HGSｺﾞｼｯｸM" panose="020B0600000000000000" pitchFamily="50" charset="-128"/>
                <a:ea typeface="HGSｺﾞｼｯｸM" panose="020B0600000000000000" pitchFamily="50" charset="-128"/>
              </a:rPr>
              <a:t>月</a:t>
            </a:r>
            <a:r>
              <a:rPr lang="en-US" altLang="ja-JP" sz="600" dirty="0">
                <a:solidFill>
                  <a:srgbClr val="000000"/>
                </a:solidFill>
                <a:latin typeface="HGSｺﾞｼｯｸM" panose="020B0600000000000000" pitchFamily="50" charset="-128"/>
                <a:ea typeface="HGSｺﾞｼｯｸM" panose="020B0600000000000000" pitchFamily="50" charset="-128"/>
              </a:rPr>
              <a:t>26</a:t>
            </a:r>
            <a:r>
              <a:rPr lang="ja-JP" altLang="en-US" sz="600" dirty="0">
                <a:solidFill>
                  <a:srgbClr val="000000"/>
                </a:solidFill>
                <a:latin typeface="HGSｺﾞｼｯｸM" panose="020B0600000000000000" pitchFamily="50" charset="-128"/>
                <a:ea typeface="HGSｺﾞｼｯｸM" panose="020B0600000000000000" pitchFamily="50" charset="-128"/>
              </a:rPr>
              <a:t>日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例会</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毎週木曜日</a:t>
            </a:r>
            <a:r>
              <a:rPr lang="en-US" altLang="ja-JP" sz="600" dirty="0">
                <a:solidFill>
                  <a:srgbClr val="000000"/>
                </a:solidFill>
                <a:latin typeface="HGSｺﾞｼｯｸM" panose="020B0600000000000000" pitchFamily="50" charset="-128"/>
                <a:ea typeface="HGSｺﾞｼｯｸM" panose="020B0600000000000000" pitchFamily="50" charset="-128"/>
              </a:rPr>
              <a:t>12:30</a:t>
            </a:r>
            <a:r>
              <a:rPr lang="ja-JP" altLang="en-US" sz="600" dirty="0">
                <a:solidFill>
                  <a:srgbClr val="000000"/>
                </a:solidFill>
                <a:latin typeface="HGSｺﾞｼｯｸM" panose="020B0600000000000000" pitchFamily="50" charset="-128"/>
                <a:ea typeface="HGSｺﾞｼｯｸM" panose="020B0600000000000000" pitchFamily="50" charset="-128"/>
              </a:rPr>
              <a:t>～</a:t>
            </a:r>
            <a:r>
              <a:rPr lang="en-US" altLang="ja-JP" sz="600" dirty="0">
                <a:solidFill>
                  <a:srgbClr val="000000"/>
                </a:solidFill>
                <a:latin typeface="HGSｺﾞｼｯｸM" panose="020B0600000000000000" pitchFamily="50" charset="-128"/>
                <a:ea typeface="HGSｺﾞｼｯｸM" panose="020B0600000000000000" pitchFamily="50" charset="-128"/>
              </a:rPr>
              <a:t>13:30</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会場</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やまりゅう </a:t>
            </a:r>
            <a:r>
              <a:rPr lang="en-US" altLang="ja-JP" sz="600" b="1" dirty="0">
                <a:solidFill>
                  <a:srgbClr val="000000"/>
                </a:solidFill>
                <a:latin typeface="HGSｺﾞｼｯｸM" panose="020B0600000000000000" pitchFamily="50" charset="-128"/>
                <a:ea typeface="HGSｺﾞｼｯｸM" panose="020B0600000000000000" pitchFamily="50" charset="-128"/>
              </a:rPr>
              <a:t>Tel</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(0748)72-0137</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b="1" dirty="0">
                <a:solidFill>
                  <a:srgbClr val="000000"/>
                </a:solidFill>
                <a:latin typeface="HGSｺﾞｼｯｸM" panose="020B0600000000000000" pitchFamily="50" charset="-128"/>
                <a:ea typeface="HGSｺﾞｼｯｸM" panose="020B0600000000000000" pitchFamily="50" charset="-128"/>
              </a:rPr>
              <a:t>Fax</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(0748)72-2870</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事務所</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滋賀県湖南市中央</a:t>
            </a:r>
            <a:r>
              <a:rPr lang="en-US" altLang="ja-JP" sz="600" dirty="0">
                <a:solidFill>
                  <a:srgbClr val="000000"/>
                </a:solidFill>
                <a:latin typeface="HGSｺﾞｼｯｸM" panose="020B0600000000000000" pitchFamily="50" charset="-128"/>
                <a:ea typeface="HGSｺﾞｼｯｸM" panose="020B0600000000000000" pitchFamily="50" charset="-128"/>
              </a:rPr>
              <a:t>5</a:t>
            </a:r>
            <a:r>
              <a:rPr lang="ja-JP" altLang="en-US" sz="600" dirty="0">
                <a:solidFill>
                  <a:srgbClr val="000000"/>
                </a:solidFill>
                <a:latin typeface="HGSｺﾞｼｯｸM" panose="020B0600000000000000" pitchFamily="50" charset="-128"/>
                <a:ea typeface="HGSｺﾞｼｯｸM" panose="020B0600000000000000" pitchFamily="50" charset="-128"/>
              </a:rPr>
              <a:t>丁目</a:t>
            </a:r>
            <a:r>
              <a:rPr lang="en-US" altLang="ja-JP" sz="600" dirty="0">
                <a:solidFill>
                  <a:srgbClr val="000000"/>
                </a:solidFill>
                <a:latin typeface="HGSｺﾞｼｯｸM" panose="020B0600000000000000" pitchFamily="50" charset="-128"/>
                <a:ea typeface="HGSｺﾞｼｯｸM" panose="020B0600000000000000" pitchFamily="50" charset="-128"/>
              </a:rPr>
              <a:t>62</a:t>
            </a:r>
            <a:r>
              <a:rPr lang="ja-JP" altLang="en-US" sz="600" dirty="0">
                <a:solidFill>
                  <a:srgbClr val="000000"/>
                </a:solidFill>
                <a:latin typeface="HGSｺﾞｼｯｸM" panose="020B0600000000000000" pitchFamily="50" charset="-128"/>
                <a:ea typeface="HGSｺﾞｼｯｸM" panose="020B0600000000000000" pitchFamily="50" charset="-128"/>
              </a:rPr>
              <a:t>番地　</a:t>
            </a:r>
            <a:r>
              <a:rPr lang="en-US" altLang="ja-JP" sz="600" b="1" dirty="0">
                <a:solidFill>
                  <a:srgbClr val="000000"/>
                </a:solidFill>
                <a:latin typeface="HGSｺﾞｼｯｸM" panose="020B0600000000000000" pitchFamily="50" charset="-128"/>
                <a:ea typeface="HGSｺﾞｼｯｸM" panose="020B0600000000000000" pitchFamily="50" charset="-128"/>
              </a:rPr>
              <a:t>Tel</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(0748)72-5577</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b="1" dirty="0">
                <a:solidFill>
                  <a:srgbClr val="000000"/>
                </a:solidFill>
                <a:latin typeface="HGSｺﾞｼｯｸM" panose="020B0600000000000000" pitchFamily="50" charset="-128"/>
                <a:ea typeface="HGSｺﾞｼｯｸM" panose="020B0600000000000000" pitchFamily="50" charset="-128"/>
              </a:rPr>
              <a:t>Fax</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(0748)72-5588</a:t>
            </a:r>
            <a:r>
              <a:rPr lang="ja-JP" altLang="en-US" sz="600" b="1" dirty="0">
                <a:solidFill>
                  <a:srgbClr val="000000"/>
                </a:solidFill>
                <a:latin typeface="HGSｺﾞｼｯｸM" panose="020B0600000000000000" pitchFamily="50" charset="-128"/>
                <a:ea typeface="HGSｺﾞｼｯｸM" panose="020B0600000000000000" pitchFamily="50" charset="-128"/>
              </a:rPr>
              <a:t>  </a:t>
            </a:r>
            <a:r>
              <a:rPr lang="en-US" altLang="ja-JP" sz="600" b="1" dirty="0">
                <a:solidFill>
                  <a:srgbClr val="000000"/>
                </a:solidFill>
                <a:latin typeface="HGSｺﾞｼｯｸM" panose="020B0600000000000000" pitchFamily="50" charset="-128"/>
                <a:ea typeface="HGSｺﾞｼｯｸM" panose="020B0600000000000000" pitchFamily="50" charset="-128"/>
              </a:rPr>
              <a:t>mai</a:t>
            </a:r>
            <a:r>
              <a:rPr lang="en-US" altLang="ja-JP" sz="600" dirty="0">
                <a:solidFill>
                  <a:srgbClr val="000000"/>
                </a:solidFill>
                <a:latin typeface="HGSｺﾞｼｯｸM" panose="020B0600000000000000" pitchFamily="50" charset="-128"/>
                <a:ea typeface="HGSｺﾞｼｯｸM" panose="020B0600000000000000" pitchFamily="50" charset="-128"/>
              </a:rPr>
              <a:t>l:</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konan-rc@mx.bw.dream.jp</a:t>
            </a:r>
            <a:r>
              <a:rPr lang="ja-JP" altLang="en-US" sz="600" dirty="0">
                <a:solidFill>
                  <a:srgbClr val="000000"/>
                </a:solidFill>
                <a:latin typeface="HGSｺﾞｼｯｸM" panose="020B0600000000000000" pitchFamily="50" charset="-128"/>
                <a:ea typeface="HGSｺﾞｼｯｸM" panose="020B0600000000000000" pitchFamily="50" charset="-128"/>
              </a:rPr>
              <a:t>　</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姉妹クラブ</a:t>
            </a:r>
            <a:r>
              <a:rPr lang="en-US" altLang="ja-JP" sz="600" dirty="0">
                <a:solidFill>
                  <a:srgbClr val="000000"/>
                </a:solidFill>
                <a:latin typeface="HGSｺﾞｼｯｸM" panose="020B0600000000000000" pitchFamily="50" charset="-128"/>
                <a:ea typeface="HGSｺﾞｼｯｸM" panose="020B0600000000000000" pitchFamily="50" charset="-128"/>
              </a:rPr>
              <a:t>】</a:t>
            </a:r>
            <a:r>
              <a:rPr lang="ja-JP" altLang="en-US" sz="600" dirty="0">
                <a:solidFill>
                  <a:srgbClr val="000000"/>
                </a:solidFill>
                <a:latin typeface="HGSｺﾞｼｯｸM" panose="020B0600000000000000" pitchFamily="50" charset="-128"/>
                <a:ea typeface="HGSｺﾞｼｯｸM" panose="020B0600000000000000" pitchFamily="50" charset="-128"/>
              </a:rPr>
              <a:t>台北府門扶輪社</a:t>
            </a:r>
          </a:p>
        </p:txBody>
      </p:sp>
      <p:pic>
        <p:nvPicPr>
          <p:cNvPr id="31" name="図 30">
            <a:extLst>
              <a:ext uri="{FF2B5EF4-FFF2-40B4-BE49-F238E27FC236}">
                <a16:creationId xmlns:a16="http://schemas.microsoft.com/office/drawing/2014/main" id="{C6DFE392-0856-42C8-BB85-1DB10A2C4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02" y="218710"/>
            <a:ext cx="1245481" cy="2386080"/>
          </a:xfrm>
          <a:prstGeom prst="rect">
            <a:avLst/>
          </a:prstGeom>
        </p:spPr>
      </p:pic>
      <p:sp>
        <p:nvSpPr>
          <p:cNvPr id="32" name="テキスト ボックス 31">
            <a:extLst>
              <a:ext uri="{FF2B5EF4-FFF2-40B4-BE49-F238E27FC236}">
                <a16:creationId xmlns:a16="http://schemas.microsoft.com/office/drawing/2014/main" id="{179D2B98-E837-49AC-A7EC-90EB320F9ED8}"/>
              </a:ext>
            </a:extLst>
          </p:cNvPr>
          <p:cNvSpPr txBox="1"/>
          <p:nvPr/>
        </p:nvSpPr>
        <p:spPr>
          <a:xfrm>
            <a:off x="2512757" y="2204219"/>
            <a:ext cx="1359668" cy="261610"/>
          </a:xfrm>
          <a:prstGeom prst="rect">
            <a:avLst/>
          </a:prstGeom>
          <a:noFill/>
        </p:spPr>
        <p:txBody>
          <a:bodyPr wrap="none" rtlCol="0">
            <a:spAutoFit/>
          </a:bodyPr>
          <a:lstStyle/>
          <a:p>
            <a:r>
              <a:rPr kumimoji="1" lang="ja-JP" altLang="en-US" sz="1100" dirty="0">
                <a:solidFill>
                  <a:srgbClr val="7030A0"/>
                </a:solidFill>
                <a:latin typeface="HGSｺﾞｼｯｸM" panose="020B0600000000000000" pitchFamily="50" charset="-128"/>
                <a:ea typeface="HGSｺﾞｼｯｸM" panose="020B0600000000000000" pitchFamily="50" charset="-128"/>
              </a:rPr>
              <a:t>● 例会プログラム</a:t>
            </a:r>
          </a:p>
        </p:txBody>
      </p:sp>
      <p:sp>
        <p:nvSpPr>
          <p:cNvPr id="16" name="正方形/長方形 15">
            <a:extLst>
              <a:ext uri="{FF2B5EF4-FFF2-40B4-BE49-F238E27FC236}">
                <a16:creationId xmlns:a16="http://schemas.microsoft.com/office/drawing/2014/main" id="{B77BED63-3312-47C9-9825-115461F48B21}"/>
              </a:ext>
            </a:extLst>
          </p:cNvPr>
          <p:cNvSpPr/>
          <p:nvPr/>
        </p:nvSpPr>
        <p:spPr>
          <a:xfrm>
            <a:off x="2401424" y="-7256"/>
            <a:ext cx="4364293" cy="215444"/>
          </a:xfrm>
          <a:prstGeom prst="rect">
            <a:avLst/>
          </a:prstGeom>
        </p:spPr>
        <p:txBody>
          <a:bodyPr wrap="square">
            <a:spAutoFit/>
          </a:bodyPr>
          <a:lstStyle/>
          <a:p>
            <a:pPr algn="dist"/>
            <a:r>
              <a:rPr lang="ja-JP" altLang="en-US" sz="800" kern="10" dirty="0">
                <a:ln w="0"/>
                <a:solidFill>
                  <a:schemeClr val="bg1"/>
                </a:solidFill>
                <a:latin typeface="HGPｺﾞｼｯｸM" panose="020B0600000000000000" pitchFamily="50" charset="-128"/>
                <a:ea typeface="HGPｺﾞｼｯｸM" panose="020B0600000000000000" pitchFamily="50" charset="-128"/>
              </a:rPr>
              <a:t>ＤＩＳＴＲＩＣ ２６５０　ＫＯＮＡＮ ＲＯＴＡＲＹ ＣＬＵＢ　２０</a:t>
            </a:r>
            <a:r>
              <a:rPr lang="en-US" altLang="ja-JP" sz="800" kern="10" dirty="0">
                <a:ln w="0"/>
                <a:solidFill>
                  <a:schemeClr val="bg1"/>
                </a:solidFill>
                <a:latin typeface="HGPｺﾞｼｯｸM" panose="020B0600000000000000" pitchFamily="50" charset="-128"/>
                <a:ea typeface="HGPｺﾞｼｯｸM" panose="020B0600000000000000" pitchFamily="50" charset="-128"/>
              </a:rPr>
              <a:t>21-</a:t>
            </a:r>
            <a:r>
              <a:rPr lang="ja-JP" altLang="en-US" sz="800" kern="10" dirty="0">
                <a:ln w="0"/>
                <a:solidFill>
                  <a:schemeClr val="bg1"/>
                </a:solidFill>
                <a:latin typeface="HGPｺﾞｼｯｸM" panose="020B0600000000000000" pitchFamily="50" charset="-128"/>
                <a:ea typeface="HGPｺﾞｼｯｸM" panose="020B0600000000000000" pitchFamily="50" charset="-128"/>
              </a:rPr>
              <a:t>２０２</a:t>
            </a:r>
            <a:r>
              <a:rPr lang="en-US" altLang="ja-JP" sz="800" kern="10" dirty="0">
                <a:ln w="0"/>
                <a:solidFill>
                  <a:schemeClr val="bg1"/>
                </a:solidFill>
                <a:latin typeface="HGPｺﾞｼｯｸM" panose="020B0600000000000000" pitchFamily="50" charset="-128"/>
                <a:ea typeface="HGPｺﾞｼｯｸM" panose="020B0600000000000000" pitchFamily="50" charset="-128"/>
              </a:rPr>
              <a:t>2 </a:t>
            </a:r>
            <a:r>
              <a:rPr lang="ja-JP" altLang="en-US" sz="800" kern="10" dirty="0">
                <a:ln w="0"/>
                <a:solidFill>
                  <a:schemeClr val="bg1"/>
                </a:solidFill>
                <a:latin typeface="HGPｺﾞｼｯｸM" panose="020B0600000000000000" pitchFamily="50" charset="-128"/>
                <a:ea typeface="HGPｺﾞｼｯｸM" panose="020B0600000000000000" pitchFamily="50" charset="-128"/>
              </a:rPr>
              <a:t>ＷＥＥＫＲＹ ＢＵＬＬＥＴＩＮ</a:t>
            </a:r>
            <a:endParaRPr lang="en-US" altLang="ja-JP" sz="800" kern="10" dirty="0">
              <a:ln w="0"/>
              <a:solidFill>
                <a:schemeClr val="bg1"/>
              </a:solidFill>
              <a:latin typeface="HGPｺﾞｼｯｸM" panose="020B0600000000000000" pitchFamily="50" charset="-128"/>
              <a:ea typeface="HGPｺﾞｼｯｸM" panose="020B0600000000000000" pitchFamily="50" charset="-128"/>
            </a:endParaRPr>
          </a:p>
        </p:txBody>
      </p:sp>
      <p:cxnSp>
        <p:nvCxnSpPr>
          <p:cNvPr id="48" name="直線コネクタ 47">
            <a:extLst>
              <a:ext uri="{FF2B5EF4-FFF2-40B4-BE49-F238E27FC236}">
                <a16:creationId xmlns:a16="http://schemas.microsoft.com/office/drawing/2014/main" id="{CC26BB49-0557-4FC3-A072-71BEC4295341}"/>
              </a:ext>
            </a:extLst>
          </p:cNvPr>
          <p:cNvCxnSpPr>
            <a:cxnSpLocks/>
          </p:cNvCxnSpPr>
          <p:nvPr/>
        </p:nvCxnSpPr>
        <p:spPr>
          <a:xfrm>
            <a:off x="2439524" y="2076450"/>
            <a:ext cx="4412125"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4C504BF9-224D-4C45-AE02-CBA110A29B5F}"/>
              </a:ext>
            </a:extLst>
          </p:cNvPr>
          <p:cNvSpPr txBox="1"/>
          <p:nvPr/>
        </p:nvSpPr>
        <p:spPr>
          <a:xfrm>
            <a:off x="-6350" y="8966200"/>
            <a:ext cx="6857999" cy="923330"/>
          </a:xfrm>
          <a:prstGeom prst="rect">
            <a:avLst/>
          </a:prstGeom>
          <a:noFill/>
        </p:spPr>
        <p:txBody>
          <a:bodyPr wrap="square" numCol="4" rtlCol="0">
            <a:spAutoFit/>
          </a:bodyPr>
          <a:lstStyle/>
          <a:p>
            <a:r>
              <a:rPr kumimoji="1" lang="zh-TW" altLang="en-US" sz="900" dirty="0">
                <a:latin typeface="HGSｺﾞｼｯｸM" panose="020B0600000000000000" pitchFamily="50" charset="-128"/>
                <a:ea typeface="HGSｺﾞｼｯｸM" panose="020B0600000000000000" pitchFamily="50" charset="-128"/>
              </a:rPr>
              <a:t>会長</a:t>
            </a:r>
            <a:r>
              <a:rPr kumimoji="1" lang="en-US" altLang="zh-TW"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　　小森茂樹</a:t>
            </a:r>
            <a:endParaRPr kumimoji="1" lang="en-US" altLang="zh-TW"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直前会長</a:t>
            </a:r>
            <a:r>
              <a:rPr kumimoji="1" lang="ja-JP" altLang="en-US" sz="900" dirty="0">
                <a:latin typeface="HGSｺﾞｼｯｸM" panose="020B0600000000000000" pitchFamily="50" charset="-128"/>
                <a:ea typeface="HGSｺﾞｼｯｸM" panose="020B0600000000000000" pitchFamily="50" charset="-128"/>
              </a:rPr>
              <a:t>　　近藤和彦</a:t>
            </a:r>
            <a:endParaRPr kumimoji="1" lang="zh-TW" altLang="en-US"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会長ｴﾚｸﾄ　  野村哲哉</a:t>
            </a:r>
            <a:endParaRPr kumimoji="1" lang="en-US" altLang="zh-TW" sz="900" dirty="0">
              <a:latin typeface="HGSｺﾞｼｯｸM" panose="020B0600000000000000" pitchFamily="50" charset="-128"/>
              <a:ea typeface="HGSｺﾞｼｯｸM" panose="020B0600000000000000" pitchFamily="50" charset="-128"/>
            </a:endParaRPr>
          </a:p>
          <a:p>
            <a:r>
              <a:rPr kumimoji="1" lang="zh-CN" altLang="en-US" sz="900" dirty="0">
                <a:latin typeface="HGSｺﾞｼｯｸM" panose="020B0600000000000000" pitchFamily="50" charset="-128"/>
                <a:ea typeface="HGSｺﾞｼｯｸM" panose="020B0600000000000000" pitchFamily="50" charset="-128"/>
              </a:rPr>
              <a:t>副会長	</a:t>
            </a:r>
            <a:r>
              <a:rPr kumimoji="1" lang="ja-JP" altLang="en-US" sz="900" dirty="0">
                <a:latin typeface="HGSｺﾞｼｯｸM" panose="020B0600000000000000" pitchFamily="50" charset="-128"/>
                <a:ea typeface="HGSｺﾞｼｯｸM" panose="020B0600000000000000" pitchFamily="50" charset="-128"/>
              </a:rPr>
              <a:t>　　平松隆一</a:t>
            </a:r>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幹事	　　田中憲司</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会計	　　川合均</a:t>
            </a:r>
          </a:p>
          <a:p>
            <a:r>
              <a:rPr kumimoji="1" lang="zh-TW" altLang="en-US" sz="900" dirty="0">
                <a:latin typeface="HGSｺﾞｼｯｸM" panose="020B0600000000000000" pitchFamily="50" charset="-128"/>
                <a:ea typeface="HGSｺﾞｼｯｸM" panose="020B0600000000000000" pitchFamily="50" charset="-128"/>
              </a:rPr>
              <a:t>会員増強</a:t>
            </a:r>
            <a:r>
              <a:rPr kumimoji="1" lang="ja-JP" altLang="en-US" sz="900" dirty="0">
                <a:latin typeface="HGSｺﾞｼｯｸM" panose="020B0600000000000000" pitchFamily="50" charset="-128"/>
                <a:ea typeface="HGSｺﾞｼｯｸM" panose="020B0600000000000000" pitchFamily="50" charset="-128"/>
              </a:rPr>
              <a:t>　　山本忠志</a:t>
            </a:r>
            <a:endParaRPr kumimoji="1" lang="zh-TW" altLang="en-US"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会場監督</a:t>
            </a:r>
            <a:r>
              <a:rPr kumimoji="1" lang="ja-JP" altLang="en-US" sz="900" dirty="0">
                <a:latin typeface="HGSｺﾞｼｯｸM" panose="020B0600000000000000" pitchFamily="50" charset="-128"/>
                <a:ea typeface="HGSｺﾞｼｯｸM" panose="020B0600000000000000" pitchFamily="50" charset="-128"/>
              </a:rPr>
              <a:t>　　林善彦</a:t>
            </a:r>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zh-TW" sz="900" dirty="0">
              <a:latin typeface="HGSｺﾞｼｯｸM" panose="020B0600000000000000" pitchFamily="50" charset="-128"/>
              <a:ea typeface="HGSｺﾞｼｯｸM" panose="020B0600000000000000" pitchFamily="50" charset="-128"/>
            </a:endParaRPr>
          </a:p>
          <a:p>
            <a:endParaRPr kumimoji="1" lang="zh-TW" altLang="en-US"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会員組織広報</a:t>
            </a:r>
            <a:r>
              <a:rPr kumimoji="1" lang="ja-JP" altLang="en-US" sz="900" dirty="0">
                <a:latin typeface="HGSｺﾞｼｯｸM" panose="020B0600000000000000" pitchFamily="50" charset="-128"/>
                <a:ea typeface="HGSｺﾞｼｯｸM" panose="020B0600000000000000" pitchFamily="50" charset="-128"/>
              </a:rPr>
              <a:t>　　園田英次</a:t>
            </a:r>
            <a:endParaRPr kumimoji="1" lang="en-US" altLang="ja-JP"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親睦</a:t>
            </a:r>
            <a:r>
              <a:rPr kumimoji="1" lang="en-US" altLang="zh-TW"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　　　　梅中幸治</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IM</a:t>
            </a:r>
            <a:r>
              <a:rPr kumimoji="1" lang="ja-JP" altLang="en-US" sz="900" dirty="0">
                <a:latin typeface="HGSｺﾞｼｯｸM" panose="020B0600000000000000" pitchFamily="50" charset="-128"/>
                <a:ea typeface="HGSｺﾞｼｯｸM" panose="020B0600000000000000" pitchFamily="50" charset="-128"/>
              </a:rPr>
              <a:t>実行委員長　　甲斐切稔</a:t>
            </a:r>
            <a:endParaRPr kumimoji="1" lang="en-US" altLang="zh-TW"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奉仕ﾌﾟﾛｼﾞｪｸﾄ　　上西宗市</a:t>
            </a: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zh-TW" altLang="en-US" sz="900" dirty="0">
                <a:latin typeface="HGSｺﾞｼｯｸM" panose="020B0600000000000000" pitchFamily="50" charset="-128"/>
                <a:ea typeface="HGSｺﾞｼｯｸM" panose="020B0600000000000000" pitchFamily="50" charset="-128"/>
              </a:rPr>
              <a:t>職業奉仕</a:t>
            </a:r>
            <a:r>
              <a:rPr kumimoji="1" lang="ja-JP" altLang="en-US" sz="900" dirty="0">
                <a:latin typeface="HGSｺﾞｼｯｸM" panose="020B0600000000000000" pitchFamily="50" charset="-128"/>
                <a:ea typeface="HGSｺﾞｼｯｸM" panose="020B0600000000000000" pitchFamily="50" charset="-128"/>
              </a:rPr>
              <a:t>　　髙畑学</a:t>
            </a:r>
            <a:endParaRPr kumimoji="1" lang="zh-TW" altLang="en-US" sz="900" dirty="0">
              <a:latin typeface="HGSｺﾞｼｯｸM" panose="020B0600000000000000" pitchFamily="50" charset="-128"/>
              <a:ea typeface="HGSｺﾞｼｯｸM" panose="020B0600000000000000" pitchFamily="50" charset="-128"/>
            </a:endParaRPr>
          </a:p>
          <a:p>
            <a:r>
              <a:rPr kumimoji="1" lang="zh-CN" altLang="en-US" sz="900" dirty="0">
                <a:latin typeface="HGSｺﾞｼｯｸM" panose="020B0600000000000000" pitchFamily="50" charset="-128"/>
                <a:ea typeface="HGSｺﾞｼｯｸM" panose="020B0600000000000000" pitchFamily="50" charset="-128"/>
              </a:rPr>
              <a:t>社会奉仕</a:t>
            </a:r>
            <a:r>
              <a:rPr kumimoji="1" lang="ja-JP" altLang="en-US" sz="900" dirty="0">
                <a:latin typeface="HGSｺﾞｼｯｸM" panose="020B0600000000000000" pitchFamily="50" charset="-128"/>
                <a:ea typeface="HGSｺﾞｼｯｸM" panose="020B0600000000000000" pitchFamily="50" charset="-128"/>
              </a:rPr>
              <a:t>　　木元博信</a:t>
            </a:r>
            <a:endParaRPr kumimoji="1" lang="zh-CN" altLang="en-US"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国際奉仕　　武田正大</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青少年奉仕　西田浩也</a:t>
            </a:r>
            <a:endParaRPr kumimoji="1" lang="zh-TW" altLang="en-US" sz="900" dirty="0">
              <a:latin typeface="HGSｺﾞｼｯｸM" panose="020B0600000000000000" pitchFamily="50" charset="-128"/>
              <a:ea typeface="HGSｺﾞｼｯｸM" panose="020B0600000000000000" pitchFamily="50" charset="-128"/>
            </a:endParaRPr>
          </a:p>
        </p:txBody>
      </p:sp>
      <p:sp>
        <p:nvSpPr>
          <p:cNvPr id="52" name="テキスト ボックス 51">
            <a:extLst>
              <a:ext uri="{FF2B5EF4-FFF2-40B4-BE49-F238E27FC236}">
                <a16:creationId xmlns:a16="http://schemas.microsoft.com/office/drawing/2014/main" id="{10288685-13E6-46C4-915E-2815BEEE334F}"/>
              </a:ext>
            </a:extLst>
          </p:cNvPr>
          <p:cNvSpPr txBox="1"/>
          <p:nvPr/>
        </p:nvSpPr>
        <p:spPr>
          <a:xfrm>
            <a:off x="6351" y="8667353"/>
            <a:ext cx="1860550" cy="261610"/>
          </a:xfrm>
          <a:prstGeom prst="rect">
            <a:avLst/>
          </a:prstGeom>
          <a:noFill/>
        </p:spPr>
        <p:txBody>
          <a:bodyPr wrap="square" rtlCol="0">
            <a:spAutoFit/>
          </a:bodyPr>
          <a:lstStyle/>
          <a:p>
            <a:r>
              <a:rPr kumimoji="1" lang="ja-JP" altLang="en-US" sz="1100" dirty="0">
                <a:latin typeface="HGPｺﾞｼｯｸM" panose="020B0600000000000000" pitchFamily="50" charset="-128"/>
                <a:ea typeface="HGPｺﾞｼｯｸM" panose="020B0600000000000000" pitchFamily="50" charset="-128"/>
              </a:rPr>
              <a:t>● 第３４期理事役員</a:t>
            </a:r>
          </a:p>
        </p:txBody>
      </p:sp>
      <p:sp>
        <p:nvSpPr>
          <p:cNvPr id="55" name="正方形/長方形 54">
            <a:extLst>
              <a:ext uri="{FF2B5EF4-FFF2-40B4-BE49-F238E27FC236}">
                <a16:creationId xmlns:a16="http://schemas.microsoft.com/office/drawing/2014/main" id="{2F4704E4-9CC9-4EDA-BA1D-1ED96CDE7F6D}"/>
              </a:ext>
            </a:extLst>
          </p:cNvPr>
          <p:cNvSpPr/>
          <p:nvPr/>
        </p:nvSpPr>
        <p:spPr>
          <a:xfrm>
            <a:off x="6351" y="9856492"/>
            <a:ext cx="6858000" cy="4571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A9B05C15-1836-4BE1-9C89-97EF9C76A0F3}"/>
              </a:ext>
            </a:extLst>
          </p:cNvPr>
          <p:cNvCxnSpPr/>
          <p:nvPr/>
        </p:nvCxnSpPr>
        <p:spPr>
          <a:xfrm>
            <a:off x="1543050" y="8966200"/>
            <a:ext cx="0" cy="704850"/>
          </a:xfrm>
          <a:prstGeom prst="line">
            <a:avLst/>
          </a:prstGeom>
          <a:ln w="6350" cap="rnd">
            <a:prstDash val="sysDash"/>
            <a:roun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0875B307-6560-453D-8187-B0870C3593F8}"/>
              </a:ext>
            </a:extLst>
          </p:cNvPr>
          <p:cNvCxnSpPr/>
          <p:nvPr/>
        </p:nvCxnSpPr>
        <p:spPr>
          <a:xfrm>
            <a:off x="3194050" y="8966200"/>
            <a:ext cx="0" cy="704850"/>
          </a:xfrm>
          <a:prstGeom prst="line">
            <a:avLst/>
          </a:prstGeom>
          <a:ln w="6350" cap="rnd">
            <a:prstDash val="sysDash"/>
            <a:roun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3D028E6-8740-4CD9-AB0D-E67C4330D2D1}"/>
              </a:ext>
            </a:extLst>
          </p:cNvPr>
          <p:cNvCxnSpPr/>
          <p:nvPr/>
        </p:nvCxnSpPr>
        <p:spPr>
          <a:xfrm>
            <a:off x="4883150" y="8966200"/>
            <a:ext cx="0" cy="704850"/>
          </a:xfrm>
          <a:prstGeom prst="line">
            <a:avLst/>
          </a:prstGeom>
          <a:ln w="6350" cap="rnd">
            <a:prstDash val="sysDash"/>
            <a:round/>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467234A0-3EED-4585-8F27-235681D84136}"/>
              </a:ext>
            </a:extLst>
          </p:cNvPr>
          <p:cNvCxnSpPr/>
          <p:nvPr/>
        </p:nvCxnSpPr>
        <p:spPr>
          <a:xfrm>
            <a:off x="159657" y="6350"/>
            <a:ext cx="2104572"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3D6A9EA-D066-4A8A-8173-B4FCA884A746}"/>
              </a:ext>
            </a:extLst>
          </p:cNvPr>
          <p:cNvCxnSpPr/>
          <p:nvPr/>
        </p:nvCxnSpPr>
        <p:spPr>
          <a:xfrm>
            <a:off x="4559300" y="2495550"/>
            <a:ext cx="0" cy="8300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5C9544E4-0320-4E07-9F32-424CD0B3CAB0}"/>
              </a:ext>
            </a:extLst>
          </p:cNvPr>
          <p:cNvSpPr/>
          <p:nvPr/>
        </p:nvSpPr>
        <p:spPr>
          <a:xfrm>
            <a:off x="6350" y="3993558"/>
            <a:ext cx="3378199" cy="45904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30" name="テキスト ボックス 29">
            <a:extLst>
              <a:ext uri="{FF2B5EF4-FFF2-40B4-BE49-F238E27FC236}">
                <a16:creationId xmlns:a16="http://schemas.microsoft.com/office/drawing/2014/main" id="{862588C3-97FB-4465-9102-774A99758A37}"/>
              </a:ext>
            </a:extLst>
          </p:cNvPr>
          <p:cNvSpPr txBox="1"/>
          <p:nvPr/>
        </p:nvSpPr>
        <p:spPr>
          <a:xfrm>
            <a:off x="-8751" y="3839634"/>
            <a:ext cx="1082348" cy="307777"/>
          </a:xfrm>
          <a:prstGeom prst="rect">
            <a:avLst/>
          </a:prstGeom>
          <a:solidFill>
            <a:schemeClr val="bg1"/>
          </a:solidFill>
          <a:ln>
            <a:noFill/>
          </a:ln>
        </p:spPr>
        <p:txBody>
          <a:bodyPr wrap="non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会長の時間</a:t>
            </a:r>
          </a:p>
        </p:txBody>
      </p:sp>
      <p:sp>
        <p:nvSpPr>
          <p:cNvPr id="39" name="テキスト ボックス 38">
            <a:extLst>
              <a:ext uri="{FF2B5EF4-FFF2-40B4-BE49-F238E27FC236}">
                <a16:creationId xmlns:a16="http://schemas.microsoft.com/office/drawing/2014/main" id="{55138750-3E7B-4535-8235-E0DE6E1E140B}"/>
              </a:ext>
            </a:extLst>
          </p:cNvPr>
          <p:cNvSpPr txBox="1"/>
          <p:nvPr/>
        </p:nvSpPr>
        <p:spPr>
          <a:xfrm>
            <a:off x="5521028" y="1439167"/>
            <a:ext cx="1305224" cy="507831"/>
          </a:xfrm>
          <a:prstGeom prst="rect">
            <a:avLst/>
          </a:prstGeom>
          <a:noFill/>
        </p:spPr>
        <p:txBody>
          <a:bodyPr wrap="square" rtlCol="0">
            <a:spAutoFit/>
          </a:bodyPr>
          <a:lstStyle/>
          <a:p>
            <a:pPr algn="ctr"/>
            <a:r>
              <a:rPr kumimoji="1" lang="en-US" altLang="ja-JP" sz="900" dirty="0">
                <a:solidFill>
                  <a:srgbClr val="7030A0"/>
                </a:solidFill>
                <a:latin typeface="HGSｺﾞｼｯｸM" panose="020B0600000000000000" pitchFamily="50" charset="-128"/>
                <a:ea typeface="HGSｺﾞｼｯｸM" panose="020B0600000000000000" pitchFamily="50" charset="-128"/>
              </a:rPr>
              <a:t>2022</a:t>
            </a:r>
            <a:r>
              <a:rPr kumimoji="1" lang="ja-JP" altLang="en-US" sz="900" dirty="0">
                <a:solidFill>
                  <a:srgbClr val="7030A0"/>
                </a:solidFill>
                <a:latin typeface="HGSｺﾞｼｯｸM" panose="020B0600000000000000" pitchFamily="50" charset="-128"/>
                <a:ea typeface="HGSｺﾞｼｯｸM" panose="020B0600000000000000" pitchFamily="50" charset="-128"/>
              </a:rPr>
              <a:t>年</a:t>
            </a:r>
            <a:r>
              <a:rPr kumimoji="1" lang="en-US" altLang="ja-JP" sz="900" dirty="0">
                <a:solidFill>
                  <a:srgbClr val="7030A0"/>
                </a:solidFill>
                <a:latin typeface="HGSｺﾞｼｯｸM" panose="020B0600000000000000" pitchFamily="50" charset="-128"/>
                <a:ea typeface="HGSｺﾞｼｯｸM" panose="020B0600000000000000" pitchFamily="50" charset="-128"/>
              </a:rPr>
              <a:t>11</a:t>
            </a:r>
            <a:r>
              <a:rPr kumimoji="1" lang="ja-JP" altLang="en-US" sz="900" dirty="0">
                <a:solidFill>
                  <a:srgbClr val="7030A0"/>
                </a:solidFill>
                <a:latin typeface="HGSｺﾞｼｯｸM" panose="020B0600000000000000" pitchFamily="50" charset="-128"/>
                <a:ea typeface="HGSｺﾞｼｯｸM" panose="020B0600000000000000" pitchFamily="50" charset="-128"/>
              </a:rPr>
              <a:t>月</a:t>
            </a:r>
            <a:r>
              <a:rPr kumimoji="1" lang="en-US" altLang="ja-JP" sz="900" dirty="0">
                <a:solidFill>
                  <a:srgbClr val="7030A0"/>
                </a:solidFill>
                <a:latin typeface="HGSｺﾞｼｯｸM" panose="020B0600000000000000" pitchFamily="50" charset="-128"/>
                <a:ea typeface="HGSｺﾞｼｯｸM" panose="020B0600000000000000" pitchFamily="50" charset="-128"/>
              </a:rPr>
              <a:t>17</a:t>
            </a:r>
            <a:r>
              <a:rPr kumimoji="1" lang="ja-JP" altLang="en-US" sz="900" dirty="0">
                <a:solidFill>
                  <a:srgbClr val="7030A0"/>
                </a:solidFill>
                <a:latin typeface="HGSｺﾞｼｯｸM" panose="020B0600000000000000" pitchFamily="50" charset="-128"/>
                <a:ea typeface="HGSｺﾞｼｯｸM" panose="020B0600000000000000" pitchFamily="50" charset="-128"/>
              </a:rPr>
              <a:t>日</a:t>
            </a:r>
            <a:endParaRPr kumimoji="1" lang="en-US" altLang="ja-JP" sz="900" dirty="0">
              <a:solidFill>
                <a:srgbClr val="7030A0"/>
              </a:solidFill>
              <a:latin typeface="HGSｺﾞｼｯｸM" panose="020B0600000000000000" pitchFamily="50" charset="-128"/>
              <a:ea typeface="HGSｺﾞｼｯｸM" panose="020B0600000000000000" pitchFamily="50" charset="-128"/>
            </a:endParaRPr>
          </a:p>
          <a:p>
            <a:pPr algn="ctr"/>
            <a:r>
              <a:rPr kumimoji="1" lang="ja-JP" altLang="en-US" sz="900" dirty="0">
                <a:solidFill>
                  <a:srgbClr val="7030A0"/>
                </a:solidFill>
                <a:latin typeface="HGSｺﾞｼｯｸM" panose="020B0600000000000000" pitchFamily="50" charset="-128"/>
                <a:ea typeface="HGSｺﾞｼｯｸM" panose="020B0600000000000000" pitchFamily="50" charset="-128"/>
              </a:rPr>
              <a:t>第</a:t>
            </a:r>
            <a:r>
              <a:rPr kumimoji="1" lang="en-US" altLang="ja-JP" sz="900" dirty="0">
                <a:solidFill>
                  <a:srgbClr val="7030A0"/>
                </a:solidFill>
                <a:latin typeface="HGSｺﾞｼｯｸM" panose="020B0600000000000000" pitchFamily="50" charset="-128"/>
                <a:ea typeface="HGSｺﾞｼｯｸM" panose="020B0600000000000000" pitchFamily="50" charset="-128"/>
              </a:rPr>
              <a:t>34</a:t>
            </a:r>
            <a:r>
              <a:rPr kumimoji="1" lang="ja-JP" altLang="en-US" sz="900" dirty="0">
                <a:solidFill>
                  <a:srgbClr val="7030A0"/>
                </a:solidFill>
                <a:latin typeface="HGSｺﾞｼｯｸM" panose="020B0600000000000000" pitchFamily="50" charset="-128"/>
                <a:ea typeface="HGSｺﾞｼｯｸM" panose="020B0600000000000000" pitchFamily="50" charset="-128"/>
              </a:rPr>
              <a:t>期 第</a:t>
            </a:r>
            <a:r>
              <a:rPr kumimoji="1" lang="en-US" altLang="ja-JP" sz="900" dirty="0">
                <a:solidFill>
                  <a:srgbClr val="7030A0"/>
                </a:solidFill>
                <a:latin typeface="HGSｺﾞｼｯｸM" panose="020B0600000000000000" pitchFamily="50" charset="-128"/>
                <a:ea typeface="HGSｺﾞｼｯｸM" panose="020B0600000000000000" pitchFamily="50" charset="-128"/>
              </a:rPr>
              <a:t>13</a:t>
            </a:r>
            <a:r>
              <a:rPr kumimoji="1" lang="ja-JP" altLang="en-US" sz="900" dirty="0">
                <a:solidFill>
                  <a:srgbClr val="7030A0"/>
                </a:solidFill>
                <a:latin typeface="HGSｺﾞｼｯｸM" panose="020B0600000000000000" pitchFamily="50" charset="-128"/>
                <a:ea typeface="HGSｺﾞｼｯｸM" panose="020B0600000000000000" pitchFamily="50" charset="-128"/>
              </a:rPr>
              <a:t>回</a:t>
            </a:r>
            <a:endParaRPr kumimoji="1" lang="en-US" altLang="ja-JP" sz="900" dirty="0">
              <a:solidFill>
                <a:srgbClr val="7030A0"/>
              </a:solidFill>
              <a:latin typeface="HGSｺﾞｼｯｸM" panose="020B0600000000000000" pitchFamily="50" charset="-128"/>
              <a:ea typeface="HGSｺﾞｼｯｸM" panose="020B0600000000000000" pitchFamily="50" charset="-128"/>
            </a:endParaRPr>
          </a:p>
          <a:p>
            <a:pPr algn="ctr"/>
            <a:r>
              <a:rPr kumimoji="1" lang="ja-JP" altLang="en-US" sz="900" dirty="0">
                <a:solidFill>
                  <a:srgbClr val="7030A0"/>
                </a:solidFill>
                <a:latin typeface="HGSｺﾞｼｯｸM" panose="020B0600000000000000" pitchFamily="50" charset="-128"/>
                <a:ea typeface="HGSｺﾞｼｯｸM" panose="020B0600000000000000" pitchFamily="50" charset="-128"/>
              </a:rPr>
              <a:t>通算</a:t>
            </a:r>
            <a:r>
              <a:rPr kumimoji="1" lang="en-US" altLang="ja-JP" sz="900" dirty="0">
                <a:solidFill>
                  <a:srgbClr val="7030A0"/>
                </a:solidFill>
                <a:latin typeface="HGSｺﾞｼｯｸM" panose="020B0600000000000000" pitchFamily="50" charset="-128"/>
                <a:ea typeface="HGSｺﾞｼｯｸM" panose="020B0600000000000000" pitchFamily="50" charset="-128"/>
              </a:rPr>
              <a:t>1499</a:t>
            </a:r>
            <a:r>
              <a:rPr kumimoji="1" lang="ja-JP" altLang="en-US" sz="900" dirty="0">
                <a:solidFill>
                  <a:srgbClr val="7030A0"/>
                </a:solidFill>
                <a:latin typeface="HGSｺﾞｼｯｸM" panose="020B0600000000000000" pitchFamily="50" charset="-128"/>
                <a:ea typeface="HGSｺﾞｼｯｸM" panose="020B0600000000000000" pitchFamily="50" charset="-128"/>
              </a:rPr>
              <a:t>回例会</a:t>
            </a:r>
          </a:p>
        </p:txBody>
      </p:sp>
      <p:sp>
        <p:nvSpPr>
          <p:cNvPr id="49" name="テキスト ボックス 48">
            <a:extLst>
              <a:ext uri="{FF2B5EF4-FFF2-40B4-BE49-F238E27FC236}">
                <a16:creationId xmlns:a16="http://schemas.microsoft.com/office/drawing/2014/main" id="{731712B6-158A-465B-9B69-12886466C311}"/>
              </a:ext>
            </a:extLst>
          </p:cNvPr>
          <p:cNvSpPr txBox="1"/>
          <p:nvPr/>
        </p:nvSpPr>
        <p:spPr>
          <a:xfrm>
            <a:off x="2411186" y="2183363"/>
            <a:ext cx="4536828" cy="1754326"/>
          </a:xfrm>
          <a:prstGeom prst="rect">
            <a:avLst/>
          </a:prstGeom>
          <a:noFill/>
        </p:spPr>
        <p:txBody>
          <a:bodyPr wrap="square" numCol="2" rtlCol="0">
            <a:spAutoFit/>
          </a:bodyPr>
          <a:lstStyle/>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12:30	</a:t>
            </a:r>
            <a:r>
              <a:rPr kumimoji="1" lang="ja-JP" altLang="en-US" sz="900" dirty="0">
                <a:latin typeface="HGSｺﾞｼｯｸM" panose="020B0600000000000000" pitchFamily="50" charset="-128"/>
                <a:ea typeface="HGSｺﾞｼｯｸM" panose="020B0600000000000000" pitchFamily="50" charset="-128"/>
              </a:rPr>
              <a:t>開会点鐘</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奉仕の理想</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お客様紹介</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幹事報告</a:t>
            </a:r>
            <a:r>
              <a:rPr kumimoji="1" lang="en-US" altLang="ja-JP" sz="900" dirty="0">
                <a:latin typeface="HGSｺﾞｼｯｸM" panose="020B0600000000000000" pitchFamily="50" charset="-128"/>
                <a:ea typeface="HGSｺﾞｼｯｸM" panose="020B0600000000000000" pitchFamily="50" charset="-128"/>
              </a:rPr>
              <a:t>	</a:t>
            </a: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委員会同好会報告</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p>
          <a:p>
            <a:r>
              <a:rPr kumimoji="1" lang="en-US" altLang="ja-JP" sz="900" dirty="0">
                <a:latin typeface="HGSｺﾞｼｯｸM" panose="020B0600000000000000" pitchFamily="50" charset="-128"/>
                <a:ea typeface="HGSｺﾞｼｯｸM" panose="020B0600000000000000" pitchFamily="50" charset="-128"/>
              </a:rPr>
              <a:t>	</a:t>
            </a:r>
          </a:p>
          <a:p>
            <a:endParaRPr kumimoji="1" lang="en-US" altLang="ja-JP" sz="900" dirty="0">
              <a:latin typeface="HGSｺﾞｼｯｸM" panose="020B0600000000000000" pitchFamily="50" charset="-128"/>
              <a:ea typeface="HGSｺﾞｼｯｸM" panose="020B0600000000000000" pitchFamily="50" charset="-128"/>
            </a:endParaRPr>
          </a:p>
          <a:p>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p>
          <a:p>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p>
          <a:p>
            <a:r>
              <a:rPr kumimoji="1" lang="en-US" altLang="ja-JP" sz="900">
                <a:latin typeface="HGSｺﾞｼｯｸM" panose="020B0600000000000000" pitchFamily="50" charset="-128"/>
                <a:ea typeface="HGSｺﾞｼｯｸM" panose="020B0600000000000000" pitchFamily="50" charset="-128"/>
              </a:rPr>
              <a:t>	</a:t>
            </a:r>
            <a:r>
              <a:rPr kumimoji="1" lang="ja-JP" altLang="en-US" sz="900">
                <a:latin typeface="HGSｺﾞｼｯｸM" panose="020B0600000000000000" pitchFamily="50" charset="-128"/>
                <a:ea typeface="HGSｺﾞｼｯｸM" panose="020B0600000000000000" pitchFamily="50" charset="-128"/>
              </a:rPr>
              <a:t>情報</a:t>
            </a:r>
            <a:r>
              <a:rPr kumimoji="1" lang="ja-JP" altLang="en-US" sz="900" dirty="0">
                <a:latin typeface="HGSｺﾞｼｯｸM" panose="020B0600000000000000" pitchFamily="50" charset="-128"/>
                <a:ea typeface="HGSｺﾞｼｯｸM" panose="020B0600000000000000" pitchFamily="50" charset="-128"/>
              </a:rPr>
              <a:t>集会報告会</a:t>
            </a:r>
            <a:r>
              <a:rPr kumimoji="1" lang="en-US" altLang="ja-JP" sz="900" dirty="0">
                <a:latin typeface="HGSｺﾞｼｯｸM" panose="020B0600000000000000" pitchFamily="50" charset="-128"/>
                <a:ea typeface="HGSｺﾞｼｯｸM" panose="020B0600000000000000" pitchFamily="50" charset="-128"/>
              </a:rPr>
              <a:t>	</a:t>
            </a:r>
          </a:p>
          <a:p>
            <a:r>
              <a:rPr kumimoji="1" lang="en-US" altLang="ja-JP" sz="900" dirty="0">
                <a:latin typeface="HGSｺﾞｼｯｸM" panose="020B0600000000000000" pitchFamily="50" charset="-128"/>
                <a:ea typeface="HGSｺﾞｼｯｸM" panose="020B0600000000000000" pitchFamily="50" charset="-128"/>
              </a:rPr>
              <a:t>13:10	</a:t>
            </a:r>
            <a:r>
              <a:rPr kumimoji="1" lang="ja-JP" altLang="en-US" sz="900" dirty="0">
                <a:latin typeface="HGSｺﾞｼｯｸM" panose="020B0600000000000000" pitchFamily="50" charset="-128"/>
                <a:ea typeface="HGSｺﾞｼｯｸM" panose="020B0600000000000000" pitchFamily="50" charset="-128"/>
              </a:rPr>
              <a:t>ニコニコ報告</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出席報告</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r>
              <a:rPr kumimoji="1" lang="ja-JP" altLang="en-US" sz="900" dirty="0">
                <a:latin typeface="HGSｺﾞｼｯｸM" panose="020B0600000000000000" pitchFamily="50" charset="-128"/>
                <a:ea typeface="HGSｺﾞｼｯｸM" panose="020B0600000000000000" pitchFamily="50" charset="-128"/>
              </a:rPr>
              <a:t>閉会点鐘</a:t>
            </a:r>
            <a:endParaRPr kumimoji="1" lang="en-US" altLang="ja-JP" sz="900" dirty="0">
              <a:latin typeface="HGSｺﾞｼｯｸM" panose="020B0600000000000000" pitchFamily="50" charset="-128"/>
              <a:ea typeface="HGSｺﾞｼｯｸM" panose="020B0600000000000000" pitchFamily="50" charset="-128"/>
            </a:endParaRPr>
          </a:p>
          <a:p>
            <a:r>
              <a:rPr kumimoji="1" lang="en-US" altLang="ja-JP" sz="900" dirty="0">
                <a:latin typeface="HGSｺﾞｼｯｸM" panose="020B0600000000000000" pitchFamily="50" charset="-128"/>
                <a:ea typeface="HGSｺﾞｼｯｸM" panose="020B0600000000000000" pitchFamily="50" charset="-128"/>
              </a:rPr>
              <a:t>	</a:t>
            </a:r>
            <a:endParaRPr kumimoji="1" lang="ja-JP" altLang="en-US" sz="900" dirty="0">
              <a:latin typeface="HGSｺﾞｼｯｸM" panose="020B0600000000000000" pitchFamily="50" charset="-128"/>
              <a:ea typeface="HGSｺﾞｼｯｸM" panose="020B0600000000000000" pitchFamily="50" charset="-128"/>
            </a:endParaRPr>
          </a:p>
        </p:txBody>
      </p:sp>
      <p:pic>
        <p:nvPicPr>
          <p:cNvPr id="7" name="図 6" descr="スーツを着た男性&#10;&#10;自動的に生成された説明">
            <a:extLst>
              <a:ext uri="{FF2B5EF4-FFF2-40B4-BE49-F238E27FC236}">
                <a16:creationId xmlns:a16="http://schemas.microsoft.com/office/drawing/2014/main" id="{79DD08A8-023F-227F-0F0F-2A8AFA0A17EB}"/>
              </a:ext>
            </a:extLst>
          </p:cNvPr>
          <p:cNvPicPr>
            <a:picLocks noChangeAspect="1"/>
          </p:cNvPicPr>
          <p:nvPr/>
        </p:nvPicPr>
        <p:blipFill rotWithShape="1">
          <a:blip r:embed="rId4">
            <a:extLst>
              <a:ext uri="{28A0092B-C50C-407E-A947-70E740481C1C}">
                <a14:useLocalDpi xmlns:a14="http://schemas.microsoft.com/office/drawing/2010/main" val="0"/>
              </a:ext>
            </a:extLst>
          </a:blip>
          <a:srcRect t="10557" b="20961"/>
          <a:stretch/>
        </p:blipFill>
        <p:spPr>
          <a:xfrm>
            <a:off x="2380905" y="3986055"/>
            <a:ext cx="1051269" cy="1080000"/>
          </a:xfrm>
          <a:prstGeom prst="ellipse">
            <a:avLst/>
          </a:prstGeom>
          <a:ln>
            <a:noFill/>
          </a:ln>
          <a:effectLst>
            <a:softEdge rad="112500"/>
          </a:effectLst>
        </p:spPr>
      </p:pic>
      <p:pic>
        <p:nvPicPr>
          <p:cNvPr id="14" name="図 13">
            <a:extLst>
              <a:ext uri="{FF2B5EF4-FFF2-40B4-BE49-F238E27FC236}">
                <a16:creationId xmlns:a16="http://schemas.microsoft.com/office/drawing/2014/main" id="{959161A6-9AE7-DE18-1D04-143BBC4AE97B}"/>
              </a:ext>
            </a:extLst>
          </p:cNvPr>
          <p:cNvPicPr>
            <a:picLocks noChangeAspect="1"/>
          </p:cNvPicPr>
          <p:nvPr/>
        </p:nvPicPr>
        <p:blipFill>
          <a:blip r:embed="rId5"/>
          <a:stretch>
            <a:fillRect/>
          </a:stretch>
        </p:blipFill>
        <p:spPr>
          <a:xfrm>
            <a:off x="2807863" y="267401"/>
            <a:ext cx="608792" cy="837089"/>
          </a:xfrm>
          <a:prstGeom prst="rect">
            <a:avLst/>
          </a:prstGeom>
        </p:spPr>
      </p:pic>
      <p:pic>
        <p:nvPicPr>
          <p:cNvPr id="24" name="図 23">
            <a:extLst>
              <a:ext uri="{FF2B5EF4-FFF2-40B4-BE49-F238E27FC236}">
                <a16:creationId xmlns:a16="http://schemas.microsoft.com/office/drawing/2014/main" id="{5A6A77BC-1D4D-8D94-C3AB-AFBE6C032874}"/>
              </a:ext>
            </a:extLst>
          </p:cNvPr>
          <p:cNvPicPr>
            <a:picLocks noChangeAspect="1"/>
          </p:cNvPicPr>
          <p:nvPr/>
        </p:nvPicPr>
        <p:blipFill>
          <a:blip r:embed="rId6"/>
          <a:stretch>
            <a:fillRect/>
          </a:stretch>
        </p:blipFill>
        <p:spPr>
          <a:xfrm>
            <a:off x="3981451" y="598404"/>
            <a:ext cx="1549399" cy="175082"/>
          </a:xfrm>
          <a:prstGeom prst="rect">
            <a:avLst/>
          </a:prstGeom>
        </p:spPr>
      </p:pic>
      <p:sp>
        <p:nvSpPr>
          <p:cNvPr id="33" name="テキスト ボックス 32">
            <a:extLst>
              <a:ext uri="{FF2B5EF4-FFF2-40B4-BE49-F238E27FC236}">
                <a16:creationId xmlns:a16="http://schemas.microsoft.com/office/drawing/2014/main" id="{4BF67F8C-B83C-44A3-8ED5-002A79E60DB9}"/>
              </a:ext>
            </a:extLst>
          </p:cNvPr>
          <p:cNvSpPr txBox="1"/>
          <p:nvPr/>
        </p:nvSpPr>
        <p:spPr>
          <a:xfrm>
            <a:off x="3565539" y="3539696"/>
            <a:ext cx="3280538" cy="253916"/>
          </a:xfrm>
          <a:prstGeom prst="rect">
            <a:avLst/>
          </a:prstGeom>
          <a:noFill/>
        </p:spPr>
        <p:txBody>
          <a:bodyPr wrap="square" rtlCol="0">
            <a:spAutoFit/>
          </a:bodyPr>
          <a:lstStyle/>
          <a:p>
            <a:r>
              <a:rPr kumimoji="1" lang="ja-JP" altLang="en-US" sz="1050" dirty="0">
                <a:solidFill>
                  <a:srgbClr val="7030A0"/>
                </a:solidFill>
                <a:latin typeface="HGSｺﾞｼｯｸM" panose="020B0600000000000000" pitchFamily="50" charset="-128"/>
                <a:ea typeface="HGSｺﾞｼｯｸM" panose="020B0600000000000000" pitchFamily="50" charset="-128"/>
              </a:rPr>
              <a:t>次回例会　</a:t>
            </a:r>
            <a:r>
              <a:rPr kumimoji="1" lang="en-US" altLang="ja-JP" sz="1050" dirty="0">
                <a:solidFill>
                  <a:srgbClr val="7030A0"/>
                </a:solidFill>
                <a:latin typeface="HGSｺﾞｼｯｸM" panose="020B0600000000000000" pitchFamily="50" charset="-128"/>
                <a:ea typeface="HGSｺﾞｼｯｸM" panose="020B0600000000000000" pitchFamily="50" charset="-128"/>
              </a:rPr>
              <a:t>11/24</a:t>
            </a:r>
            <a:r>
              <a:rPr kumimoji="1" lang="ja-JP" altLang="en-US" sz="1050" dirty="0">
                <a:solidFill>
                  <a:srgbClr val="7030A0"/>
                </a:solidFill>
                <a:latin typeface="HGSｺﾞｼｯｸM" panose="020B0600000000000000" pitchFamily="50" charset="-128"/>
                <a:ea typeface="HGSｺﾞｼｯｸM" panose="020B0600000000000000" pitchFamily="50" charset="-128"/>
              </a:rPr>
              <a:t>　</a:t>
            </a:r>
            <a:r>
              <a:rPr kumimoji="1" lang="en-US" altLang="ja-JP" sz="1050" dirty="0">
                <a:solidFill>
                  <a:srgbClr val="7030A0"/>
                </a:solidFill>
                <a:latin typeface="HGSｺﾞｼｯｸM" panose="020B0600000000000000" pitchFamily="50" charset="-128"/>
                <a:ea typeface="HGSｺﾞｼｯｸM" panose="020B0600000000000000" pitchFamily="50" charset="-128"/>
              </a:rPr>
              <a:t>1500</a:t>
            </a:r>
            <a:r>
              <a:rPr kumimoji="1" lang="ja-JP" altLang="en-US" sz="1050" dirty="0">
                <a:solidFill>
                  <a:srgbClr val="7030A0"/>
                </a:solidFill>
                <a:latin typeface="HGSｺﾞｼｯｸM" panose="020B0600000000000000" pitchFamily="50" charset="-128"/>
                <a:ea typeface="HGSｺﾞｼｯｸM" panose="020B0600000000000000" pitchFamily="50" charset="-128"/>
              </a:rPr>
              <a:t>回例会　ＩＭフォーラム</a:t>
            </a:r>
          </a:p>
        </p:txBody>
      </p:sp>
      <p:grpSp>
        <p:nvGrpSpPr>
          <p:cNvPr id="2" name="グループ化 1">
            <a:extLst>
              <a:ext uri="{FF2B5EF4-FFF2-40B4-BE49-F238E27FC236}">
                <a16:creationId xmlns:a16="http://schemas.microsoft.com/office/drawing/2014/main" id="{98FEC2EC-06F9-6A12-CACB-B8278CC36B00}"/>
              </a:ext>
            </a:extLst>
          </p:cNvPr>
          <p:cNvGrpSpPr/>
          <p:nvPr/>
        </p:nvGrpSpPr>
        <p:grpSpPr>
          <a:xfrm>
            <a:off x="3435351" y="6871671"/>
            <a:ext cx="2822282" cy="360000"/>
            <a:chOff x="3469117" y="7400699"/>
            <a:chExt cx="2337405" cy="360000"/>
          </a:xfrm>
        </p:grpSpPr>
        <p:sp>
          <p:nvSpPr>
            <p:cNvPr id="42" name="テキスト ボックス 41">
              <a:extLst>
                <a:ext uri="{FF2B5EF4-FFF2-40B4-BE49-F238E27FC236}">
                  <a16:creationId xmlns:a16="http://schemas.microsoft.com/office/drawing/2014/main" id="{7DA971BC-37A1-4956-AB0A-F093D74E3C83}"/>
                </a:ext>
              </a:extLst>
            </p:cNvPr>
            <p:cNvSpPr txBox="1"/>
            <p:nvPr/>
          </p:nvSpPr>
          <p:spPr>
            <a:xfrm>
              <a:off x="3620282" y="7419945"/>
              <a:ext cx="1788546" cy="307777"/>
            </a:xfrm>
            <a:prstGeom prst="rect">
              <a:avLst/>
            </a:prstGeom>
            <a:noFill/>
          </p:spPr>
          <p:txBody>
            <a:bodyPr wrap="none" rtlCol="0">
              <a:spAutoFit/>
            </a:bodyPr>
            <a:lstStyle/>
            <a:p>
              <a:r>
                <a:rPr kumimoji="1" lang="ja-JP" altLang="en-US" sz="1400">
                  <a:solidFill>
                    <a:srgbClr val="7030A0"/>
                  </a:solidFill>
                  <a:latin typeface="HGSｺﾞｼｯｸM" panose="020B0600000000000000" pitchFamily="50" charset="-128"/>
                  <a:ea typeface="HGSｺﾞｼｯｸM" panose="020B0600000000000000" pitchFamily="50" charset="-128"/>
                </a:rPr>
                <a:t>　１１月</a:t>
              </a:r>
              <a:r>
                <a:rPr kumimoji="1" lang="ja-JP" altLang="en-US" sz="1400" dirty="0">
                  <a:solidFill>
                    <a:srgbClr val="7030A0"/>
                  </a:solidFill>
                  <a:latin typeface="HGSｺﾞｼｯｸM" panose="020B0600000000000000" pitchFamily="50" charset="-128"/>
                  <a:ea typeface="HGSｺﾞｼｯｸM" panose="020B0600000000000000" pitchFamily="50" charset="-128"/>
                </a:rPr>
                <a:t>会員婦人誕生祝</a:t>
              </a:r>
            </a:p>
          </p:txBody>
        </p:sp>
        <p:pic>
          <p:nvPicPr>
            <p:cNvPr id="4" name="図 3">
              <a:extLst>
                <a:ext uri="{FF2B5EF4-FFF2-40B4-BE49-F238E27FC236}">
                  <a16:creationId xmlns:a16="http://schemas.microsoft.com/office/drawing/2014/main" id="{D647ED61-34E2-0F27-839B-EA857C9B096C}"/>
                </a:ext>
              </a:extLst>
            </p:cNvPr>
            <p:cNvPicPr>
              <a:picLocks noChangeAspect="1"/>
            </p:cNvPicPr>
            <p:nvPr/>
          </p:nvPicPr>
          <p:blipFill>
            <a:blip r:embed="rId7"/>
            <a:stretch>
              <a:fillRect/>
            </a:stretch>
          </p:blipFill>
          <p:spPr>
            <a:xfrm>
              <a:off x="5350555" y="7443797"/>
              <a:ext cx="455967" cy="307778"/>
            </a:xfrm>
            <a:prstGeom prst="rect">
              <a:avLst/>
            </a:prstGeom>
          </p:spPr>
        </p:pic>
        <p:pic>
          <p:nvPicPr>
            <p:cNvPr id="5" name="図 4">
              <a:extLst>
                <a:ext uri="{FF2B5EF4-FFF2-40B4-BE49-F238E27FC236}">
                  <a16:creationId xmlns:a16="http://schemas.microsoft.com/office/drawing/2014/main" id="{BB445646-E800-26DD-E94C-75457048F4F4}"/>
                </a:ext>
              </a:extLst>
            </p:cNvPr>
            <p:cNvPicPr>
              <a:picLocks noChangeAspect="1"/>
            </p:cNvPicPr>
            <p:nvPr/>
          </p:nvPicPr>
          <p:blipFill>
            <a:blip r:embed="rId8"/>
            <a:stretch>
              <a:fillRect/>
            </a:stretch>
          </p:blipFill>
          <p:spPr>
            <a:xfrm>
              <a:off x="3469117" y="7400699"/>
              <a:ext cx="360000" cy="360000"/>
            </a:xfrm>
            <a:prstGeom prst="rect">
              <a:avLst/>
            </a:prstGeom>
          </p:spPr>
        </p:pic>
      </p:grpSp>
      <p:sp>
        <p:nvSpPr>
          <p:cNvPr id="47" name="正方形/長方形 46">
            <a:extLst>
              <a:ext uri="{FF2B5EF4-FFF2-40B4-BE49-F238E27FC236}">
                <a16:creationId xmlns:a16="http://schemas.microsoft.com/office/drawing/2014/main" id="{AEE422D2-B268-E519-3C46-FBE1E70CEB8D}"/>
              </a:ext>
            </a:extLst>
          </p:cNvPr>
          <p:cNvSpPr/>
          <p:nvPr/>
        </p:nvSpPr>
        <p:spPr>
          <a:xfrm>
            <a:off x="3386444" y="3993560"/>
            <a:ext cx="3438992" cy="122642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p>
        </p:txBody>
      </p:sp>
      <p:sp>
        <p:nvSpPr>
          <p:cNvPr id="9" name="テキスト ボックス 8">
            <a:extLst>
              <a:ext uri="{FF2B5EF4-FFF2-40B4-BE49-F238E27FC236}">
                <a16:creationId xmlns:a16="http://schemas.microsoft.com/office/drawing/2014/main" id="{FF8658A2-E192-740C-2EC3-7616900715C4}"/>
              </a:ext>
            </a:extLst>
          </p:cNvPr>
          <p:cNvSpPr txBox="1"/>
          <p:nvPr/>
        </p:nvSpPr>
        <p:spPr>
          <a:xfrm>
            <a:off x="7119733" y="7760012"/>
            <a:ext cx="2973780" cy="307777"/>
          </a:xfrm>
          <a:prstGeom prst="rect">
            <a:avLst/>
          </a:prstGeom>
          <a:noFill/>
        </p:spPr>
        <p:txBody>
          <a:bodyPr wrap="squar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尾賀康裕ガバナー公式訪問</a:t>
            </a:r>
            <a:endParaRPr kumimoji="1" lang="en-US" altLang="ja-JP" sz="1400" dirty="0">
              <a:solidFill>
                <a:srgbClr val="7030A0"/>
              </a:solidFill>
              <a:latin typeface="HGSｺﾞｼｯｸM" panose="020B0600000000000000" pitchFamily="50" charset="-128"/>
              <a:ea typeface="HGSｺﾞｼｯｸM" panose="020B0600000000000000" pitchFamily="50" charset="-128"/>
            </a:endParaRPr>
          </a:p>
        </p:txBody>
      </p:sp>
      <p:pic>
        <p:nvPicPr>
          <p:cNvPr id="11" name="図 10" descr="天井, 屋内, テーブル, 人 が含まれている画像&#10;&#10;自動的に生成された説明">
            <a:extLst>
              <a:ext uri="{FF2B5EF4-FFF2-40B4-BE49-F238E27FC236}">
                <a16:creationId xmlns:a16="http://schemas.microsoft.com/office/drawing/2014/main" id="{18E436DC-7BF4-7E0C-1CEF-80F877F57C86}"/>
              </a:ext>
            </a:extLst>
          </p:cNvPr>
          <p:cNvPicPr>
            <a:picLocks noChangeAspect="1"/>
          </p:cNvPicPr>
          <p:nvPr/>
        </p:nvPicPr>
        <p:blipFill rotWithShape="1">
          <a:blip r:embed="rId9">
            <a:extLst>
              <a:ext uri="{28A0092B-C50C-407E-A947-70E740481C1C}">
                <a14:useLocalDpi xmlns:a14="http://schemas.microsoft.com/office/drawing/2010/main" val="0"/>
              </a:ext>
            </a:extLst>
          </a:blip>
          <a:srcRect l="21080" t="35589" r="15526" b="30455"/>
          <a:stretch/>
        </p:blipFill>
        <p:spPr>
          <a:xfrm>
            <a:off x="3430810" y="7226864"/>
            <a:ext cx="3389346" cy="1361583"/>
          </a:xfrm>
          <a:prstGeom prst="rect">
            <a:avLst/>
          </a:prstGeom>
        </p:spPr>
      </p:pic>
      <p:pic>
        <p:nvPicPr>
          <p:cNvPr id="10" name="図 9">
            <a:extLst>
              <a:ext uri="{FF2B5EF4-FFF2-40B4-BE49-F238E27FC236}">
                <a16:creationId xmlns:a16="http://schemas.microsoft.com/office/drawing/2014/main" id="{1D55789E-507D-3706-D6E6-F55BFF56879D}"/>
              </a:ext>
            </a:extLst>
          </p:cNvPr>
          <p:cNvPicPr>
            <a:picLocks noChangeAspect="1"/>
          </p:cNvPicPr>
          <p:nvPr/>
        </p:nvPicPr>
        <p:blipFill>
          <a:blip r:embed="rId10"/>
          <a:stretch>
            <a:fillRect/>
          </a:stretch>
        </p:blipFill>
        <p:spPr>
          <a:xfrm>
            <a:off x="5244649" y="4046628"/>
            <a:ext cx="1551699" cy="1129636"/>
          </a:xfrm>
          <a:prstGeom prst="rect">
            <a:avLst/>
          </a:prstGeom>
        </p:spPr>
      </p:pic>
      <p:sp>
        <p:nvSpPr>
          <p:cNvPr id="19" name="テキスト ボックス 18">
            <a:extLst>
              <a:ext uri="{FF2B5EF4-FFF2-40B4-BE49-F238E27FC236}">
                <a16:creationId xmlns:a16="http://schemas.microsoft.com/office/drawing/2014/main" id="{3AE8EEBA-0E6C-51D3-0C2D-4040D779BD18}"/>
              </a:ext>
            </a:extLst>
          </p:cNvPr>
          <p:cNvSpPr txBox="1"/>
          <p:nvPr/>
        </p:nvSpPr>
        <p:spPr>
          <a:xfrm>
            <a:off x="31840" y="4089413"/>
            <a:ext cx="3428924" cy="4662815"/>
          </a:xfrm>
          <a:prstGeom prst="rect">
            <a:avLst/>
          </a:prstGeom>
          <a:noFill/>
        </p:spPr>
        <p:txBody>
          <a:bodyPr wrap="square">
            <a:spAutoFit/>
          </a:bodyPr>
          <a:lstStyle/>
          <a:p>
            <a:r>
              <a:rPr kumimoji="1" lang="ja-JP" altLang="en-US" sz="900" dirty="0">
                <a:latin typeface="HGSｺﾞｼｯｸM" panose="020B0600000000000000" pitchFamily="50" charset="-128"/>
                <a:ea typeface="HGSｺﾞｼｯｸM" panose="020B0600000000000000" pitchFamily="50" charset="-128"/>
              </a:rPr>
              <a:t>今日は先日開催いたしました情報集会の報告会</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となります。</a:t>
            </a:r>
            <a:r>
              <a:rPr kumimoji="1" lang="en-US" altLang="ja-JP" sz="900" dirty="0">
                <a:latin typeface="HGSｺﾞｼｯｸM" panose="020B0600000000000000" pitchFamily="50" charset="-128"/>
                <a:ea typeface="HGSｺﾞｼｯｸM" panose="020B0600000000000000" pitchFamily="50" charset="-128"/>
              </a:rPr>
              <a:t>3</a:t>
            </a:r>
            <a:r>
              <a:rPr kumimoji="1" lang="ja-JP" altLang="en-US" sz="900" dirty="0">
                <a:latin typeface="HGSｺﾞｼｯｸM" panose="020B0600000000000000" pitchFamily="50" charset="-128"/>
                <a:ea typeface="HGSｺﾞｼｯｸM" panose="020B0600000000000000" pitchFamily="50" charset="-128"/>
              </a:rPr>
              <a:t>つのテーマについてメンバーの</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皆さんから多くのご意見を賜りましたので、</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今後の</a:t>
            </a:r>
            <a:r>
              <a:rPr kumimoji="1" lang="en-US" altLang="ja-JP" sz="900" dirty="0">
                <a:latin typeface="HGSｺﾞｼｯｸM" panose="020B0600000000000000" pitchFamily="50" charset="-128"/>
                <a:ea typeface="HGSｺﾞｼｯｸM" panose="020B0600000000000000" pitchFamily="50" charset="-128"/>
              </a:rPr>
              <a:t>With</a:t>
            </a:r>
            <a:r>
              <a:rPr kumimoji="1" lang="ja-JP" altLang="en-US" sz="900" dirty="0">
                <a:latin typeface="HGSｺﾞｼｯｸM" panose="020B0600000000000000" pitchFamily="50" charset="-128"/>
                <a:ea typeface="HGSｺﾞｼｯｸM" panose="020B0600000000000000" pitchFamily="50" charset="-128"/>
              </a:rPr>
              <a:t>コロナの例会運営に良い効果をも</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たらせるよう参考にしてまいりたいと考えて</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おりますので、引き続きご協力の程宜しくお</a:t>
            </a:r>
            <a:endParaRPr kumimoji="1" lang="en-US" altLang="ja-JP" sz="900" dirty="0">
              <a:latin typeface="HGSｺﾞｼｯｸM" panose="020B0600000000000000" pitchFamily="50" charset="-128"/>
              <a:ea typeface="HGSｺﾞｼｯｸM" panose="020B0600000000000000" pitchFamily="50" charset="-128"/>
            </a:endParaRPr>
          </a:p>
          <a:p>
            <a:r>
              <a:rPr kumimoji="1" lang="ja-JP" altLang="en-US" sz="900" dirty="0">
                <a:latin typeface="HGSｺﾞｼｯｸM" panose="020B0600000000000000" pitchFamily="50" charset="-128"/>
                <a:ea typeface="HGSｺﾞｼｯｸM" panose="020B0600000000000000" pitchFamily="50" charset="-128"/>
              </a:rPr>
              <a:t>願いいたします。</a:t>
            </a:r>
          </a:p>
          <a:p>
            <a:r>
              <a:rPr kumimoji="1" lang="ja-JP" altLang="en-US" sz="900" dirty="0">
                <a:latin typeface="HGSｺﾞｼｯｸM" panose="020B0600000000000000" pitchFamily="50" charset="-128"/>
                <a:ea typeface="HGSｺﾞｼｯｸM" panose="020B0600000000000000" pitchFamily="50" charset="-128"/>
              </a:rPr>
              <a:t>　さて、今日の会長の時間では</a:t>
            </a:r>
            <a:r>
              <a:rPr kumimoji="1" lang="en-US" altLang="ja-JP" sz="900" dirty="0">
                <a:latin typeface="HGSｺﾞｼｯｸM" panose="020B0600000000000000" pitchFamily="50" charset="-128"/>
                <a:ea typeface="HGSｺﾞｼｯｸM" panose="020B0600000000000000" pitchFamily="50" charset="-128"/>
              </a:rPr>
              <a:t>11</a:t>
            </a:r>
            <a:r>
              <a:rPr kumimoji="1" lang="ja-JP" altLang="en-US" sz="900" dirty="0">
                <a:latin typeface="HGSｺﾞｼｯｸM" panose="020B0600000000000000" pitchFamily="50" charset="-128"/>
                <a:ea typeface="HGSｺﾞｼｯｸM" panose="020B0600000000000000" pitchFamily="50" charset="-128"/>
              </a:rPr>
              <a:t>月の</a:t>
            </a:r>
            <a:r>
              <a:rPr kumimoji="1" lang="en-US" altLang="ja-JP" sz="900" dirty="0">
                <a:latin typeface="HGSｺﾞｼｯｸM" panose="020B0600000000000000" pitchFamily="50" charset="-128"/>
                <a:ea typeface="HGSｺﾞｼｯｸM" panose="020B0600000000000000" pitchFamily="50" charset="-128"/>
              </a:rPr>
              <a:t>1</a:t>
            </a:r>
            <a:r>
              <a:rPr kumimoji="1" lang="ja-JP" altLang="en-US" sz="900" dirty="0">
                <a:latin typeface="HGSｺﾞｼｯｸM" panose="020B0600000000000000" pitchFamily="50" charset="-128"/>
                <a:ea typeface="HGSｺﾞｼｯｸM" panose="020B0600000000000000" pitchFamily="50" charset="-128"/>
              </a:rPr>
              <a:t>日から</a:t>
            </a:r>
            <a:r>
              <a:rPr kumimoji="1" lang="en-US" altLang="ja-JP" sz="900" dirty="0">
                <a:latin typeface="HGSｺﾞｼｯｸM" panose="020B0600000000000000" pitchFamily="50" charset="-128"/>
                <a:ea typeface="HGSｺﾞｼｯｸM" panose="020B0600000000000000" pitchFamily="50" charset="-128"/>
              </a:rPr>
              <a:t>9</a:t>
            </a:r>
            <a:r>
              <a:rPr kumimoji="1" lang="ja-JP" altLang="en-US" sz="900" dirty="0">
                <a:latin typeface="HGSｺﾞｼｯｸM" panose="020B0600000000000000" pitchFamily="50" charset="-128"/>
                <a:ea typeface="HGSｺﾞｼｯｸM" panose="020B0600000000000000" pitchFamily="50" charset="-128"/>
              </a:rPr>
              <a:t>日まで開催されていましたイベント</a:t>
            </a:r>
            <a:r>
              <a:rPr kumimoji="1" lang="en-US" altLang="ja-JP" sz="900" dirty="0">
                <a:latin typeface="HGSｺﾞｼｯｸM" panose="020B0600000000000000" pitchFamily="50" charset="-128"/>
                <a:ea typeface="HGSｺﾞｼｯｸM" panose="020B0600000000000000" pitchFamily="50" charset="-128"/>
              </a:rPr>
              <a:t>FOCUS BRASIL JAPAN 2022</a:t>
            </a:r>
            <a:r>
              <a:rPr kumimoji="1" lang="ja-JP" altLang="en-US" sz="900" dirty="0">
                <a:latin typeface="HGSｺﾞｼｯｸM" panose="020B0600000000000000" pitchFamily="50" charset="-128"/>
                <a:ea typeface="HGSｺﾞｼｯｸM" panose="020B0600000000000000" pitchFamily="50" charset="-128"/>
              </a:rPr>
              <a:t>をご紹介したいと思います。このイベントの開催には当会の上森秀夫会員が開催の向けて関り尽力しておられた様子などをご紹介したいと思います。</a:t>
            </a:r>
          </a:p>
          <a:p>
            <a:r>
              <a:rPr kumimoji="1" lang="ja-JP" altLang="en-US" sz="900" dirty="0">
                <a:latin typeface="HGSｺﾞｼｯｸM" panose="020B0600000000000000" pitchFamily="50" charset="-128"/>
                <a:ea typeface="HGSｺﾞｼｯｸM" panose="020B0600000000000000" pitchFamily="50" charset="-128"/>
              </a:rPr>
              <a:t>まず概要は</a:t>
            </a: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2022</a:t>
            </a:r>
            <a:r>
              <a:rPr kumimoji="1" lang="ja-JP" altLang="en-US" sz="900" dirty="0">
                <a:latin typeface="HGSｺﾞｼｯｸM" panose="020B0600000000000000" pitchFamily="50" charset="-128"/>
                <a:ea typeface="HGSｺﾞｼｯｸM" panose="020B0600000000000000" pitchFamily="50" charset="-128"/>
              </a:rPr>
              <a:t>年</a:t>
            </a:r>
            <a:r>
              <a:rPr kumimoji="1" lang="en-US" altLang="ja-JP" sz="900" dirty="0">
                <a:latin typeface="HGSｺﾞｼｯｸM" panose="020B0600000000000000" pitchFamily="50" charset="-128"/>
                <a:ea typeface="HGSｺﾞｼｯｸM" panose="020B0600000000000000" pitchFamily="50" charset="-128"/>
              </a:rPr>
              <a:t>11</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1</a:t>
            </a:r>
            <a:r>
              <a:rPr kumimoji="1" lang="ja-JP" altLang="en-US" sz="900" dirty="0">
                <a:latin typeface="HGSｺﾞｼｯｸM" panose="020B0600000000000000" pitchFamily="50" charset="-128"/>
                <a:ea typeface="HGSｺﾞｼｯｸM" panose="020B0600000000000000" pitchFamily="50" charset="-128"/>
              </a:rPr>
              <a:t>日（木）</a:t>
            </a:r>
            <a:r>
              <a:rPr kumimoji="1" lang="en-US" altLang="ja-JP" sz="900" dirty="0">
                <a:latin typeface="HGSｺﾞｼｯｸM" panose="020B0600000000000000" pitchFamily="50" charset="-128"/>
                <a:ea typeface="HGSｺﾞｼｯｸM" panose="020B0600000000000000" pitchFamily="50" charset="-128"/>
              </a:rPr>
              <a:t>FOCUS BRASIL JAPAN 1 </a:t>
            </a:r>
            <a:r>
              <a:rPr kumimoji="1" lang="ja-JP" altLang="en-US" sz="900" dirty="0">
                <a:latin typeface="HGSｺﾞｼｯｸM" panose="020B0600000000000000" pitchFamily="50" charset="-128"/>
                <a:ea typeface="HGSｺﾞｼｯｸM" panose="020B0600000000000000" pitchFamily="50" charset="-128"/>
              </a:rPr>
              <a:t>日目 「</a:t>
            </a:r>
            <a:r>
              <a:rPr kumimoji="1" lang="en-US" altLang="ja-JP" sz="900" dirty="0">
                <a:latin typeface="HGSｺﾞｼｯｸM" panose="020B0600000000000000" pitchFamily="50" charset="-128"/>
                <a:ea typeface="HGSｺﾞｼｯｸM" panose="020B0600000000000000" pitchFamily="50" charset="-128"/>
              </a:rPr>
              <a:t>FOCUS BRASIL JAPAN</a:t>
            </a:r>
            <a:r>
              <a:rPr kumimoji="1" lang="ja-JP" altLang="en-US" sz="900" dirty="0">
                <a:latin typeface="HGSｺﾞｼｯｸM" panose="020B0600000000000000" pitchFamily="50" charset="-128"/>
                <a:ea typeface="HGSｺﾞｼｯｸM" panose="020B0600000000000000" pitchFamily="50" charset="-128"/>
              </a:rPr>
              <a:t>・</a:t>
            </a:r>
            <a:r>
              <a:rPr kumimoji="1" lang="en-US" altLang="ja-JP" sz="900" dirty="0">
                <a:latin typeface="HGSｺﾞｼｯｸM" panose="020B0600000000000000" pitchFamily="50" charset="-128"/>
                <a:ea typeface="HGSｺﾞｼｯｸM" panose="020B0600000000000000" pitchFamily="50" charset="-128"/>
              </a:rPr>
              <a:t>EXPOART </a:t>
            </a:r>
            <a:r>
              <a:rPr kumimoji="1" lang="ja-JP" altLang="en-US" sz="900" dirty="0">
                <a:latin typeface="HGSｺﾞｼｯｸM" panose="020B0600000000000000" pitchFamily="50" charset="-128"/>
                <a:ea typeface="HGSｺﾞｼｯｸM" panose="020B0600000000000000" pitchFamily="50" charset="-128"/>
              </a:rPr>
              <a:t>美術展開会式 </a:t>
            </a:r>
            <a:r>
              <a:rPr kumimoji="1" lang="en-US" altLang="ja-JP" sz="900" dirty="0">
                <a:latin typeface="HGSｺﾞｼｯｸM" panose="020B0600000000000000" pitchFamily="50" charset="-128"/>
                <a:ea typeface="HGSｺﾞｼｯｸM" panose="020B0600000000000000" pitchFamily="50" charset="-128"/>
              </a:rPr>
              <a:t>in </a:t>
            </a:r>
            <a:r>
              <a:rPr kumimoji="1" lang="ja-JP" altLang="en-US" sz="900" dirty="0">
                <a:latin typeface="HGSｺﾞｼｯｸM" panose="020B0600000000000000" pitchFamily="50" charset="-128"/>
                <a:ea typeface="HGSｺﾞｼｯｸM" panose="020B0600000000000000" pitchFamily="50" charset="-128"/>
              </a:rPr>
              <a:t>東京」 会場：駐日ブラジル大使館</a:t>
            </a: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2022 </a:t>
            </a:r>
            <a:r>
              <a:rPr kumimoji="1" lang="ja-JP" altLang="en-US" sz="900" dirty="0">
                <a:latin typeface="HGSｺﾞｼｯｸM" panose="020B0600000000000000" pitchFamily="50" charset="-128"/>
                <a:ea typeface="HGSｺﾞｼｯｸM" panose="020B0600000000000000" pitchFamily="50" charset="-128"/>
              </a:rPr>
              <a:t>年</a:t>
            </a:r>
            <a:r>
              <a:rPr kumimoji="1" lang="en-US" altLang="ja-JP" sz="900" dirty="0">
                <a:latin typeface="HGSｺﾞｼｯｸM" panose="020B0600000000000000" pitchFamily="50" charset="-128"/>
                <a:ea typeface="HGSｺﾞｼｯｸM" panose="020B0600000000000000" pitchFamily="50" charset="-128"/>
              </a:rPr>
              <a:t>11</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2</a:t>
            </a:r>
            <a:r>
              <a:rPr kumimoji="1" lang="ja-JP" altLang="en-US" sz="900" dirty="0">
                <a:latin typeface="HGSｺﾞｼｯｸM" panose="020B0600000000000000" pitchFamily="50" charset="-128"/>
                <a:ea typeface="HGSｺﾞｼｯｸM" panose="020B0600000000000000" pitchFamily="50" charset="-128"/>
              </a:rPr>
              <a:t>日（金）</a:t>
            </a:r>
            <a:r>
              <a:rPr kumimoji="1" lang="en-US" altLang="ja-JP" sz="900" dirty="0">
                <a:latin typeface="HGSｺﾞｼｯｸM" panose="020B0600000000000000" pitchFamily="50" charset="-128"/>
                <a:ea typeface="HGSｺﾞｼｯｸM" panose="020B0600000000000000" pitchFamily="50" charset="-128"/>
              </a:rPr>
              <a:t>FOCUS BRASIL JAPAN 2 </a:t>
            </a:r>
            <a:r>
              <a:rPr kumimoji="1" lang="ja-JP" altLang="en-US" sz="900" dirty="0">
                <a:latin typeface="HGSｺﾞｼｯｸM" panose="020B0600000000000000" pitchFamily="50" charset="-128"/>
                <a:ea typeface="HGSｺﾞｼｯｸM" panose="020B0600000000000000" pitchFamily="50" charset="-128"/>
              </a:rPr>
              <a:t>日目 「</a:t>
            </a:r>
            <a:r>
              <a:rPr kumimoji="1" lang="en-US" altLang="ja-JP" sz="900" dirty="0">
                <a:latin typeface="HGSｺﾞｼｯｸM" panose="020B0600000000000000" pitchFamily="50" charset="-128"/>
                <a:ea typeface="HGSｺﾞｼｯｸM" panose="020B0600000000000000" pitchFamily="50" charset="-128"/>
              </a:rPr>
              <a:t>EXPOART </a:t>
            </a:r>
            <a:r>
              <a:rPr kumimoji="1" lang="ja-JP" altLang="en-US" sz="900" dirty="0">
                <a:latin typeface="HGSｺﾞｼｯｸM" panose="020B0600000000000000" pitchFamily="50" charset="-128"/>
                <a:ea typeface="HGSｺﾞｼｯｸM" panose="020B0600000000000000" pitchFamily="50" charset="-128"/>
              </a:rPr>
              <a:t>美術展開会式・カクテルパーティー</a:t>
            </a:r>
            <a:r>
              <a:rPr kumimoji="1" lang="en-US" altLang="ja-JP" sz="900" dirty="0">
                <a:latin typeface="HGSｺﾞｼｯｸM" panose="020B0600000000000000" pitchFamily="50" charset="-128"/>
                <a:ea typeface="HGSｺﾞｼｯｸM" panose="020B0600000000000000" pitchFamily="50" charset="-128"/>
              </a:rPr>
              <a:t>in </a:t>
            </a:r>
            <a:r>
              <a:rPr kumimoji="1" lang="ja-JP" altLang="en-US" sz="900" dirty="0">
                <a:latin typeface="HGSｺﾞｼｯｸM" panose="020B0600000000000000" pitchFamily="50" charset="-128"/>
                <a:ea typeface="HGSｺﾞｼｯｸM" panose="020B0600000000000000" pitchFamily="50" charset="-128"/>
              </a:rPr>
              <a:t>滋賀」 会場：甲西文化ホール（湖南市）</a:t>
            </a:r>
          </a:p>
          <a:p>
            <a:r>
              <a:rPr kumimoji="1" lang="ja-JP" altLang="en-US" sz="900" dirty="0">
                <a:latin typeface="HGSｺﾞｼｯｸM" panose="020B0600000000000000" pitchFamily="50" charset="-128"/>
                <a:ea typeface="HGSｺﾞｼｯｸM" panose="020B0600000000000000" pitchFamily="50" charset="-128"/>
              </a:rPr>
              <a:t>■ </a:t>
            </a:r>
            <a:r>
              <a:rPr kumimoji="1" lang="en-US" altLang="ja-JP" sz="900" dirty="0">
                <a:latin typeface="HGSｺﾞｼｯｸM" panose="020B0600000000000000" pitchFamily="50" charset="-128"/>
                <a:ea typeface="HGSｺﾞｼｯｸM" panose="020B0600000000000000" pitchFamily="50" charset="-128"/>
              </a:rPr>
              <a:t>2022 </a:t>
            </a:r>
            <a:r>
              <a:rPr kumimoji="1" lang="ja-JP" altLang="en-US" sz="900" dirty="0">
                <a:latin typeface="HGSｺﾞｼｯｸM" panose="020B0600000000000000" pitchFamily="50" charset="-128"/>
                <a:ea typeface="HGSｺﾞｼｯｸM" panose="020B0600000000000000" pitchFamily="50" charset="-128"/>
              </a:rPr>
              <a:t>年</a:t>
            </a:r>
            <a:r>
              <a:rPr kumimoji="1" lang="en-US" altLang="ja-JP" sz="900" dirty="0">
                <a:latin typeface="HGSｺﾞｼｯｸM" panose="020B0600000000000000" pitchFamily="50" charset="-128"/>
                <a:ea typeface="HGSｺﾞｼｯｸM" panose="020B0600000000000000" pitchFamily="50" charset="-128"/>
              </a:rPr>
              <a:t>11</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5</a:t>
            </a:r>
            <a:r>
              <a:rPr kumimoji="1" lang="ja-JP" altLang="en-US" sz="900" dirty="0">
                <a:latin typeface="HGSｺﾞｼｯｸM" panose="020B0600000000000000" pitchFamily="50" charset="-128"/>
                <a:ea typeface="HGSｺﾞｼｯｸM" panose="020B0600000000000000" pitchFamily="50" charset="-128"/>
              </a:rPr>
              <a:t>日（土）</a:t>
            </a:r>
            <a:r>
              <a:rPr kumimoji="1" lang="en-US" altLang="ja-JP" sz="900" dirty="0">
                <a:latin typeface="HGSｺﾞｼｯｸM" panose="020B0600000000000000" pitchFamily="50" charset="-128"/>
                <a:ea typeface="HGSｺﾞｼｯｸM" panose="020B0600000000000000" pitchFamily="50" charset="-128"/>
              </a:rPr>
              <a:t>FOCUS BRASIL JAPAN 3 </a:t>
            </a:r>
            <a:r>
              <a:rPr kumimoji="1" lang="ja-JP" altLang="en-US" sz="900" dirty="0">
                <a:latin typeface="HGSｺﾞｼｯｸM" panose="020B0600000000000000" pitchFamily="50" charset="-128"/>
                <a:ea typeface="HGSｺﾞｼｯｸM" panose="020B0600000000000000" pitchFamily="50" charset="-128"/>
              </a:rPr>
              <a:t>日目 「教育フォーラム・アートワークショップ </a:t>
            </a:r>
            <a:r>
              <a:rPr kumimoji="1" lang="en-US" altLang="ja-JP" sz="900" dirty="0">
                <a:latin typeface="HGSｺﾞｼｯｸM" panose="020B0600000000000000" pitchFamily="50" charset="-128"/>
                <a:ea typeface="HGSｺﾞｼｯｸM" panose="020B0600000000000000" pitchFamily="50" charset="-128"/>
              </a:rPr>
              <a:t>in </a:t>
            </a:r>
            <a:r>
              <a:rPr kumimoji="1" lang="ja-JP" altLang="en-US" sz="900" dirty="0">
                <a:latin typeface="HGSｺﾞｼｯｸM" panose="020B0600000000000000" pitchFamily="50" charset="-128"/>
                <a:ea typeface="HGSｺﾞｼｯｸM" panose="020B0600000000000000" pitchFamily="50" charset="-128"/>
              </a:rPr>
              <a:t>滋賀」 会場：甲西文化ホール（湖南市） 「</a:t>
            </a:r>
            <a:r>
              <a:rPr kumimoji="1" lang="en-US" altLang="ja-JP" sz="900" dirty="0">
                <a:latin typeface="HGSｺﾞｼｯｸM" panose="020B0600000000000000" pitchFamily="50" charset="-128"/>
                <a:ea typeface="HGSｺﾞｼｯｸM" panose="020B0600000000000000" pitchFamily="50" charset="-128"/>
              </a:rPr>
              <a:t>FOCUS BRASIL BUSINESS AWARD in </a:t>
            </a:r>
            <a:r>
              <a:rPr kumimoji="1" lang="ja-JP" altLang="en-US" sz="900" dirty="0">
                <a:latin typeface="HGSｺﾞｼｯｸM" panose="020B0600000000000000" pitchFamily="50" charset="-128"/>
                <a:ea typeface="HGSｺﾞｼｯｸM" panose="020B0600000000000000" pitchFamily="50" charset="-128"/>
              </a:rPr>
              <a:t>滋賀」 会場：ミシガンクルーズ（大津港） ■ </a:t>
            </a:r>
            <a:r>
              <a:rPr kumimoji="1" lang="en-US" altLang="ja-JP" sz="900" dirty="0">
                <a:latin typeface="HGSｺﾞｼｯｸM" panose="020B0600000000000000" pitchFamily="50" charset="-128"/>
                <a:ea typeface="HGSｺﾞｼｯｸM" panose="020B0600000000000000" pitchFamily="50" charset="-128"/>
              </a:rPr>
              <a:t>2022</a:t>
            </a:r>
            <a:r>
              <a:rPr kumimoji="1" lang="ja-JP" altLang="en-US" sz="900" dirty="0">
                <a:latin typeface="HGSｺﾞｼｯｸM" panose="020B0600000000000000" pitchFamily="50" charset="-128"/>
                <a:ea typeface="HGSｺﾞｼｯｸM" panose="020B0600000000000000" pitchFamily="50" charset="-128"/>
              </a:rPr>
              <a:t>年</a:t>
            </a:r>
            <a:r>
              <a:rPr kumimoji="1" lang="en-US" altLang="ja-JP" sz="900" dirty="0">
                <a:latin typeface="HGSｺﾞｼｯｸM" panose="020B0600000000000000" pitchFamily="50" charset="-128"/>
                <a:ea typeface="HGSｺﾞｼｯｸM" panose="020B0600000000000000" pitchFamily="50" charset="-128"/>
              </a:rPr>
              <a:t>10</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18</a:t>
            </a:r>
            <a:r>
              <a:rPr kumimoji="1" lang="ja-JP" altLang="en-US" sz="900" dirty="0">
                <a:latin typeface="HGSｺﾞｼｯｸM" panose="020B0600000000000000" pitchFamily="50" charset="-128"/>
                <a:ea typeface="HGSｺﾞｼｯｸM" panose="020B0600000000000000" pitchFamily="50" charset="-128"/>
              </a:rPr>
              <a:t>日</a:t>
            </a:r>
            <a:r>
              <a:rPr kumimoji="1" lang="en-US" altLang="ja-JP" sz="900" dirty="0">
                <a:latin typeface="HGSｺﾞｼｯｸM" panose="020B0600000000000000" pitchFamily="50" charset="-128"/>
                <a:ea typeface="HGSｺﾞｼｯｸM" panose="020B0600000000000000" pitchFamily="50" charset="-128"/>
              </a:rPr>
              <a:t>〜11</a:t>
            </a:r>
            <a:r>
              <a:rPr kumimoji="1" lang="ja-JP" altLang="en-US" sz="900" dirty="0">
                <a:latin typeface="HGSｺﾞｼｯｸM" panose="020B0600000000000000" pitchFamily="50" charset="-128"/>
                <a:ea typeface="HGSｺﾞｼｯｸM" panose="020B0600000000000000" pitchFamily="50" charset="-128"/>
              </a:rPr>
              <a:t>月</a:t>
            </a:r>
            <a:r>
              <a:rPr kumimoji="1" lang="en-US" altLang="ja-JP" sz="900" dirty="0">
                <a:latin typeface="HGSｺﾞｼｯｸM" panose="020B0600000000000000" pitchFamily="50" charset="-128"/>
                <a:ea typeface="HGSｺﾞｼｯｸM" panose="020B0600000000000000" pitchFamily="50" charset="-128"/>
              </a:rPr>
              <a:t>9 </a:t>
            </a:r>
            <a:r>
              <a:rPr kumimoji="1" lang="ja-JP" altLang="en-US" sz="900" dirty="0">
                <a:latin typeface="HGSｺﾞｼｯｸM" panose="020B0600000000000000" pitchFamily="50" charset="-128"/>
                <a:ea typeface="HGSｺﾞｼｯｸM" panose="020B0600000000000000" pitchFamily="50" charset="-128"/>
              </a:rPr>
              <a:t>日「</a:t>
            </a:r>
            <a:r>
              <a:rPr kumimoji="1" lang="en-US" altLang="ja-JP" sz="900" dirty="0">
                <a:latin typeface="HGSｺﾞｼｯｸM" panose="020B0600000000000000" pitchFamily="50" charset="-128"/>
                <a:ea typeface="HGSｺﾞｼｯｸM" panose="020B0600000000000000" pitchFamily="50" charset="-128"/>
              </a:rPr>
              <a:t>EXPOART </a:t>
            </a:r>
            <a:r>
              <a:rPr kumimoji="1" lang="ja-JP" altLang="en-US" sz="900" dirty="0">
                <a:latin typeface="HGSｺﾞｼｯｸM" panose="020B0600000000000000" pitchFamily="50" charset="-128"/>
                <a:ea typeface="HGSｺﾞｼｯｸM" panose="020B0600000000000000" pitchFamily="50" charset="-128"/>
              </a:rPr>
              <a:t>美術展開催」 会場：駐日ブラジル大使館、甲西文化ホール　と内容も盛り沢山、まず１日展覧会場のブラジル大使館会場では、あの偉大なるサッカーのジーコさんを招待しレセプションを開き、翌２日には場所を湖南市に移して「</a:t>
            </a:r>
            <a:r>
              <a:rPr kumimoji="1" lang="en-US" altLang="ja-JP" sz="900" dirty="0">
                <a:latin typeface="HGSｺﾞｼｯｸM" panose="020B0600000000000000" pitchFamily="50" charset="-128"/>
                <a:ea typeface="HGSｺﾞｼｯｸM" panose="020B0600000000000000" pitchFamily="50" charset="-128"/>
              </a:rPr>
              <a:t>EXPOART</a:t>
            </a:r>
            <a:r>
              <a:rPr kumimoji="1" lang="ja-JP" altLang="en-US" sz="900" dirty="0">
                <a:latin typeface="HGSｺﾞｼｯｸM" panose="020B0600000000000000" pitchFamily="50" charset="-128"/>
                <a:ea typeface="HGSｺﾞｼｯｸM" panose="020B0600000000000000" pitchFamily="50" charset="-128"/>
              </a:rPr>
              <a:t>　美術展会場の甲西文化ホールでは「開会式＆カクテルパーティー</a:t>
            </a:r>
            <a:r>
              <a:rPr kumimoji="1" lang="en-US" altLang="ja-JP" sz="900" dirty="0">
                <a:latin typeface="HGSｺﾞｼｯｸM" panose="020B0600000000000000" pitchFamily="50" charset="-128"/>
                <a:ea typeface="HGSｺﾞｼｯｸM" panose="020B0600000000000000" pitchFamily="50" charset="-128"/>
              </a:rPr>
              <a:t>in</a:t>
            </a:r>
            <a:r>
              <a:rPr kumimoji="1" lang="ja-JP" altLang="en-US" sz="900" dirty="0">
                <a:latin typeface="HGSｺﾞｼｯｸM" panose="020B0600000000000000" pitchFamily="50" charset="-128"/>
                <a:ea typeface="HGSｺﾞｼｯｸM" panose="020B0600000000000000" pitchFamily="50" charset="-128"/>
              </a:rPr>
              <a:t>滋賀」が開催され総勢</a:t>
            </a:r>
            <a:r>
              <a:rPr kumimoji="1" lang="en-US" altLang="ja-JP" sz="900" dirty="0">
                <a:latin typeface="HGSｺﾞｼｯｸM" panose="020B0600000000000000" pitchFamily="50" charset="-128"/>
                <a:ea typeface="HGSｺﾞｼｯｸM" panose="020B0600000000000000" pitchFamily="50" charset="-128"/>
              </a:rPr>
              <a:t>180</a:t>
            </a:r>
            <a:r>
              <a:rPr kumimoji="1" lang="ja-JP" altLang="en-US" sz="900" dirty="0">
                <a:latin typeface="HGSｺﾞｼｯｸM" panose="020B0600000000000000" pitchFamily="50" charset="-128"/>
                <a:ea typeface="HGSｺﾞｼｯｸM" panose="020B0600000000000000" pitchFamily="50" charset="-128"/>
              </a:rPr>
              <a:t>名が集いました。当会からも湖南市工業会会長でもあります園田英次</a:t>
            </a:r>
            <a:r>
              <a:rPr kumimoji="1" lang="en-US" altLang="ja-JP" sz="900" dirty="0">
                <a:latin typeface="HGSｺﾞｼｯｸM" panose="020B0600000000000000" pitchFamily="50" charset="-128"/>
                <a:ea typeface="HGSｺﾞｼｯｸM" panose="020B0600000000000000" pitchFamily="50" charset="-128"/>
              </a:rPr>
              <a:t>PP</a:t>
            </a:r>
            <a:r>
              <a:rPr kumimoji="1" lang="ja-JP" altLang="en-US" sz="900" dirty="0">
                <a:latin typeface="HGSｺﾞｼｯｸM" panose="020B0600000000000000" pitchFamily="50" charset="-128"/>
                <a:ea typeface="HGSｺﾞｼｯｸM" panose="020B0600000000000000" pitchFamily="50" charset="-128"/>
              </a:rPr>
              <a:t>そして私も湖南ロータリークラブ会長として顔を出させていただきました。セレモニーでは、生田市長と園田</a:t>
            </a:r>
            <a:r>
              <a:rPr kumimoji="1" lang="en-US" altLang="ja-JP" sz="900" dirty="0">
                <a:latin typeface="HGSｺﾞｼｯｸM" panose="020B0600000000000000" pitchFamily="50" charset="-128"/>
                <a:ea typeface="HGSｺﾞｼｯｸM" panose="020B0600000000000000" pitchFamily="50" charset="-128"/>
              </a:rPr>
              <a:t>PP</a:t>
            </a:r>
            <a:r>
              <a:rPr kumimoji="1" lang="ja-JP" altLang="en-US" sz="900" dirty="0">
                <a:latin typeface="HGSｺﾞｼｯｸM" panose="020B0600000000000000" pitchFamily="50" charset="-128"/>
                <a:ea typeface="HGSｺﾞｼｯｸM" panose="020B0600000000000000" pitchFamily="50" charset="-128"/>
              </a:rPr>
              <a:t>に、名古屋ブラジル総</a:t>
            </a:r>
            <a:endParaRPr kumimoji="1" lang="en-US" altLang="ja-JP" sz="900" dirty="0">
              <a:latin typeface="HGSｺﾞｼｯｸM" panose="020B0600000000000000" pitchFamily="50" charset="-128"/>
              <a:ea typeface="HGSｺﾞｼｯｸM" panose="020B0600000000000000" pitchFamily="50" charset="-128"/>
            </a:endParaRPr>
          </a:p>
          <a:p>
            <a:endParaRPr kumimoji="1" lang="ja-JP" altLang="en-US" sz="9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94743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2CE4ED3E-3970-42C4-8FEE-039931C2CAA5}"/>
              </a:ext>
            </a:extLst>
          </p:cNvPr>
          <p:cNvSpPr/>
          <p:nvPr/>
        </p:nvSpPr>
        <p:spPr>
          <a:xfrm>
            <a:off x="-6350" y="7569200"/>
            <a:ext cx="6857999" cy="2224552"/>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CCCCFF"/>
              </a:solidFill>
            </a:endParaRPr>
          </a:p>
        </p:txBody>
      </p:sp>
      <p:sp>
        <p:nvSpPr>
          <p:cNvPr id="23" name="正方形/長方形 22">
            <a:extLst>
              <a:ext uri="{FF2B5EF4-FFF2-40B4-BE49-F238E27FC236}">
                <a16:creationId xmlns:a16="http://schemas.microsoft.com/office/drawing/2014/main" id="{854FA0C7-B9CE-4DE6-86AA-0272CEC0F01A}"/>
              </a:ext>
            </a:extLst>
          </p:cNvPr>
          <p:cNvSpPr/>
          <p:nvPr/>
        </p:nvSpPr>
        <p:spPr>
          <a:xfrm>
            <a:off x="0" y="-1"/>
            <a:ext cx="6858000" cy="18917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77BED63-3312-47C9-9825-115461F48B21}"/>
              </a:ext>
            </a:extLst>
          </p:cNvPr>
          <p:cNvSpPr/>
          <p:nvPr/>
        </p:nvSpPr>
        <p:spPr>
          <a:xfrm>
            <a:off x="272309" y="-13290"/>
            <a:ext cx="6326084" cy="227242"/>
          </a:xfrm>
          <a:prstGeom prst="rect">
            <a:avLst/>
          </a:prstGeom>
        </p:spPr>
        <p:txBody>
          <a:bodyPr wrap="square">
            <a:spAutoFit/>
          </a:bodyPr>
          <a:lstStyle/>
          <a:p>
            <a:pPr algn="ctr" rtl="1">
              <a:lnSpc>
                <a:spcPts val="1200"/>
              </a:lnSpc>
              <a:defRPr sz="1000"/>
            </a:pPr>
            <a:r>
              <a:rPr lang="ja-JP" altLang="en-US" sz="900" dirty="0">
                <a:solidFill>
                  <a:schemeClr val="bg1"/>
                </a:solidFill>
                <a:latin typeface="HGSｺﾞｼｯｸM" panose="020B0600000000000000" pitchFamily="50" charset="-128"/>
                <a:ea typeface="HGSｺﾞｼｯｸM" panose="020B0600000000000000" pitchFamily="50" charset="-128"/>
              </a:rPr>
              <a:t>四つのテスト　　①真実かどうか　②みんなに公平か　③好意と友情を深めるか　④みんなのためになるかどうか</a:t>
            </a:r>
          </a:p>
        </p:txBody>
      </p:sp>
      <p:sp>
        <p:nvSpPr>
          <p:cNvPr id="52" name="テキスト ボックス 51">
            <a:extLst>
              <a:ext uri="{FF2B5EF4-FFF2-40B4-BE49-F238E27FC236}">
                <a16:creationId xmlns:a16="http://schemas.microsoft.com/office/drawing/2014/main" id="{10288685-13E6-46C4-915E-2815BEEE334F}"/>
              </a:ext>
            </a:extLst>
          </p:cNvPr>
          <p:cNvSpPr txBox="1"/>
          <p:nvPr/>
        </p:nvSpPr>
        <p:spPr>
          <a:xfrm>
            <a:off x="11597" y="7625885"/>
            <a:ext cx="1003299" cy="261610"/>
          </a:xfrm>
          <a:prstGeom prst="rect">
            <a:avLst/>
          </a:prstGeom>
          <a:noFill/>
        </p:spPr>
        <p:txBody>
          <a:bodyPr wrap="square" rtlCol="0">
            <a:spAutoFit/>
          </a:bodyPr>
          <a:lstStyle/>
          <a:p>
            <a:r>
              <a:rPr kumimoji="1" lang="ja-JP" altLang="en-US" sz="1100" dirty="0">
                <a:latin typeface="HGPｺﾞｼｯｸM" panose="020B0600000000000000" pitchFamily="50" charset="-128"/>
                <a:ea typeface="HGPｺﾞｼｯｸM" panose="020B0600000000000000" pitchFamily="50" charset="-128"/>
              </a:rPr>
              <a:t>● 出席報告</a:t>
            </a:r>
          </a:p>
        </p:txBody>
      </p:sp>
      <p:sp>
        <p:nvSpPr>
          <p:cNvPr id="55" name="正方形/長方形 54">
            <a:extLst>
              <a:ext uri="{FF2B5EF4-FFF2-40B4-BE49-F238E27FC236}">
                <a16:creationId xmlns:a16="http://schemas.microsoft.com/office/drawing/2014/main" id="{2F4704E4-9CC9-4EDA-BA1D-1ED96CDE7F6D}"/>
              </a:ext>
            </a:extLst>
          </p:cNvPr>
          <p:cNvSpPr/>
          <p:nvPr/>
        </p:nvSpPr>
        <p:spPr>
          <a:xfrm>
            <a:off x="6351" y="9856492"/>
            <a:ext cx="6858000" cy="4571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5B7EA60-EC16-4545-BDBB-ACA11D76DADC}"/>
              </a:ext>
            </a:extLst>
          </p:cNvPr>
          <p:cNvSpPr txBox="1"/>
          <p:nvPr/>
        </p:nvSpPr>
        <p:spPr>
          <a:xfrm>
            <a:off x="2184400" y="7629546"/>
            <a:ext cx="1003299" cy="261610"/>
          </a:xfrm>
          <a:prstGeom prst="rect">
            <a:avLst/>
          </a:prstGeom>
          <a:noFill/>
        </p:spPr>
        <p:txBody>
          <a:bodyPr wrap="square" rtlCol="0">
            <a:spAutoFit/>
          </a:bodyPr>
          <a:lstStyle/>
          <a:p>
            <a:r>
              <a:rPr kumimoji="1" lang="ja-JP" altLang="en-US" sz="1100" dirty="0">
                <a:latin typeface="HGPｺﾞｼｯｸM" panose="020B0600000000000000" pitchFamily="50" charset="-128"/>
                <a:ea typeface="HGPｺﾞｼｯｸM" panose="020B0600000000000000" pitchFamily="50" charset="-128"/>
              </a:rPr>
              <a:t>● 例会変更</a:t>
            </a:r>
          </a:p>
        </p:txBody>
      </p:sp>
      <p:sp>
        <p:nvSpPr>
          <p:cNvPr id="8" name="四角形: 角を丸くする 7">
            <a:extLst>
              <a:ext uri="{FF2B5EF4-FFF2-40B4-BE49-F238E27FC236}">
                <a16:creationId xmlns:a16="http://schemas.microsoft.com/office/drawing/2014/main" id="{8F05D517-105A-4B36-8D30-A664EE74AD6C}"/>
              </a:ext>
            </a:extLst>
          </p:cNvPr>
          <p:cNvSpPr/>
          <p:nvPr/>
        </p:nvSpPr>
        <p:spPr>
          <a:xfrm>
            <a:off x="3484454" y="400050"/>
            <a:ext cx="3350556" cy="7110597"/>
          </a:xfrm>
          <a:prstGeom prst="roundRect">
            <a:avLst>
              <a:gd name="adj" fmla="val 1445"/>
            </a:avLst>
          </a:prstGeom>
          <a:no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40000"/>
                  <a:lumOff val="60000"/>
                </a:schemeClr>
              </a:solidFill>
            </a:endParaRPr>
          </a:p>
        </p:txBody>
      </p:sp>
      <p:sp>
        <p:nvSpPr>
          <p:cNvPr id="40" name="テキスト ボックス 39">
            <a:extLst>
              <a:ext uri="{FF2B5EF4-FFF2-40B4-BE49-F238E27FC236}">
                <a16:creationId xmlns:a16="http://schemas.microsoft.com/office/drawing/2014/main" id="{B4A08725-D141-4552-B2C2-643DAC3329DA}"/>
              </a:ext>
            </a:extLst>
          </p:cNvPr>
          <p:cNvSpPr txBox="1"/>
          <p:nvPr/>
        </p:nvSpPr>
        <p:spPr>
          <a:xfrm>
            <a:off x="3480816" y="227590"/>
            <a:ext cx="902811" cy="307777"/>
          </a:xfrm>
          <a:prstGeom prst="rect">
            <a:avLst/>
          </a:prstGeom>
          <a:solidFill>
            <a:schemeClr val="bg1"/>
          </a:solidFill>
        </p:spPr>
        <p:txBody>
          <a:bodyPr wrap="non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ニコニコ</a:t>
            </a:r>
          </a:p>
        </p:txBody>
      </p:sp>
      <p:sp>
        <p:nvSpPr>
          <p:cNvPr id="25" name="テキスト ボックス 24">
            <a:extLst>
              <a:ext uri="{FF2B5EF4-FFF2-40B4-BE49-F238E27FC236}">
                <a16:creationId xmlns:a16="http://schemas.microsoft.com/office/drawing/2014/main" id="{C7D1CCE3-8852-4980-A713-7F9EB2161E1D}"/>
              </a:ext>
            </a:extLst>
          </p:cNvPr>
          <p:cNvSpPr txBox="1"/>
          <p:nvPr/>
        </p:nvSpPr>
        <p:spPr>
          <a:xfrm>
            <a:off x="26416" y="227590"/>
            <a:ext cx="2973780" cy="307777"/>
          </a:xfrm>
          <a:prstGeom prst="rect">
            <a:avLst/>
          </a:prstGeom>
          <a:noFill/>
        </p:spPr>
        <p:txBody>
          <a:bodyPr wrap="squar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卓話</a:t>
            </a:r>
            <a:endParaRPr kumimoji="1" lang="en-US" altLang="ja-JP" sz="1400" dirty="0">
              <a:solidFill>
                <a:srgbClr val="7030A0"/>
              </a:solidFill>
              <a:latin typeface="HGSｺﾞｼｯｸM" panose="020B0600000000000000" pitchFamily="50" charset="-128"/>
              <a:ea typeface="HGSｺﾞｼｯｸM" panose="020B0600000000000000" pitchFamily="50" charset="-128"/>
            </a:endParaRPr>
          </a:p>
        </p:txBody>
      </p:sp>
      <p:sp>
        <p:nvSpPr>
          <p:cNvPr id="34" name="テキスト ボックス 33">
            <a:extLst>
              <a:ext uri="{FF2B5EF4-FFF2-40B4-BE49-F238E27FC236}">
                <a16:creationId xmlns:a16="http://schemas.microsoft.com/office/drawing/2014/main" id="{153B3A8D-E0FC-8638-1E2F-431BDE98E033}"/>
              </a:ext>
            </a:extLst>
          </p:cNvPr>
          <p:cNvSpPr txBox="1"/>
          <p:nvPr/>
        </p:nvSpPr>
        <p:spPr>
          <a:xfrm>
            <a:off x="6976275" y="5981700"/>
            <a:ext cx="3307468" cy="307777"/>
          </a:xfrm>
          <a:prstGeom prst="rect">
            <a:avLst/>
          </a:prstGeom>
          <a:noFill/>
        </p:spPr>
        <p:txBody>
          <a:bodyPr wrap="squar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クラブ協議会</a:t>
            </a:r>
          </a:p>
        </p:txBody>
      </p:sp>
      <p:grpSp>
        <p:nvGrpSpPr>
          <p:cNvPr id="24" name="グループ化 23">
            <a:extLst>
              <a:ext uri="{FF2B5EF4-FFF2-40B4-BE49-F238E27FC236}">
                <a16:creationId xmlns:a16="http://schemas.microsoft.com/office/drawing/2014/main" id="{3F818B72-3403-EF59-A3D7-F8F4BC42FF78}"/>
              </a:ext>
            </a:extLst>
          </p:cNvPr>
          <p:cNvGrpSpPr/>
          <p:nvPr/>
        </p:nvGrpSpPr>
        <p:grpSpPr>
          <a:xfrm>
            <a:off x="6976275" y="6771102"/>
            <a:ext cx="2409535" cy="360000"/>
            <a:chOff x="3396987" y="7400699"/>
            <a:chExt cx="2409535" cy="360000"/>
          </a:xfrm>
        </p:grpSpPr>
        <p:sp>
          <p:nvSpPr>
            <p:cNvPr id="27" name="テキスト ボックス 26">
              <a:extLst>
                <a:ext uri="{FF2B5EF4-FFF2-40B4-BE49-F238E27FC236}">
                  <a16:creationId xmlns:a16="http://schemas.microsoft.com/office/drawing/2014/main" id="{B37D673D-B61C-0701-042E-F3481870CAE9}"/>
                </a:ext>
              </a:extLst>
            </p:cNvPr>
            <p:cNvSpPr txBox="1"/>
            <p:nvPr/>
          </p:nvSpPr>
          <p:spPr>
            <a:xfrm>
              <a:off x="3620282" y="7419945"/>
              <a:ext cx="1800493" cy="307777"/>
            </a:xfrm>
            <a:prstGeom prst="rect">
              <a:avLst/>
            </a:prstGeom>
            <a:noFill/>
          </p:spPr>
          <p:txBody>
            <a:bodyPr wrap="non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９月会員婦人誕生祝</a:t>
              </a:r>
            </a:p>
          </p:txBody>
        </p:sp>
        <p:pic>
          <p:nvPicPr>
            <p:cNvPr id="29" name="図 28">
              <a:extLst>
                <a:ext uri="{FF2B5EF4-FFF2-40B4-BE49-F238E27FC236}">
                  <a16:creationId xmlns:a16="http://schemas.microsoft.com/office/drawing/2014/main" id="{5C026D0E-B548-26CA-D335-D0E405FDF049}"/>
                </a:ext>
              </a:extLst>
            </p:cNvPr>
            <p:cNvPicPr>
              <a:picLocks noChangeAspect="1"/>
            </p:cNvPicPr>
            <p:nvPr/>
          </p:nvPicPr>
          <p:blipFill>
            <a:blip r:embed="rId2"/>
            <a:stretch>
              <a:fillRect/>
            </a:stretch>
          </p:blipFill>
          <p:spPr>
            <a:xfrm>
              <a:off x="5350555" y="7443797"/>
              <a:ext cx="455967" cy="307778"/>
            </a:xfrm>
            <a:prstGeom prst="rect">
              <a:avLst/>
            </a:prstGeom>
          </p:spPr>
        </p:pic>
        <p:pic>
          <p:nvPicPr>
            <p:cNvPr id="33" name="図 32">
              <a:extLst>
                <a:ext uri="{FF2B5EF4-FFF2-40B4-BE49-F238E27FC236}">
                  <a16:creationId xmlns:a16="http://schemas.microsoft.com/office/drawing/2014/main" id="{62CBFB76-3085-2C75-7ED3-511439DA34AA}"/>
                </a:ext>
              </a:extLst>
            </p:cNvPr>
            <p:cNvPicPr>
              <a:picLocks noChangeAspect="1"/>
            </p:cNvPicPr>
            <p:nvPr/>
          </p:nvPicPr>
          <p:blipFill>
            <a:blip r:embed="rId3"/>
            <a:stretch>
              <a:fillRect/>
            </a:stretch>
          </p:blipFill>
          <p:spPr>
            <a:xfrm>
              <a:off x="3396987" y="7400699"/>
              <a:ext cx="360000" cy="360000"/>
            </a:xfrm>
            <a:prstGeom prst="rect">
              <a:avLst/>
            </a:prstGeom>
          </p:spPr>
        </p:pic>
      </p:grpSp>
      <p:sp>
        <p:nvSpPr>
          <p:cNvPr id="4" name="テキスト ボックス 3">
            <a:extLst>
              <a:ext uri="{FF2B5EF4-FFF2-40B4-BE49-F238E27FC236}">
                <a16:creationId xmlns:a16="http://schemas.microsoft.com/office/drawing/2014/main" id="{4DA95B1A-9B08-EBC4-3643-9620CA1381E2}"/>
              </a:ext>
            </a:extLst>
          </p:cNvPr>
          <p:cNvSpPr txBox="1"/>
          <p:nvPr/>
        </p:nvSpPr>
        <p:spPr>
          <a:xfrm>
            <a:off x="7199570" y="535367"/>
            <a:ext cx="2973780" cy="307777"/>
          </a:xfrm>
          <a:prstGeom prst="rect">
            <a:avLst/>
          </a:prstGeom>
          <a:noFill/>
        </p:spPr>
        <p:txBody>
          <a:bodyPr wrap="squar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ガバナー杯野球大会</a:t>
            </a:r>
            <a:endParaRPr kumimoji="1" lang="en-US" altLang="ja-JP" sz="1400" dirty="0">
              <a:solidFill>
                <a:srgbClr val="7030A0"/>
              </a:solidFill>
              <a:latin typeface="HGSｺﾞｼｯｸM" panose="020B0600000000000000" pitchFamily="50" charset="-128"/>
              <a:ea typeface="HGSｺﾞｼｯｸM" panose="020B0600000000000000" pitchFamily="50" charset="-128"/>
            </a:endParaRPr>
          </a:p>
        </p:txBody>
      </p:sp>
      <p:sp>
        <p:nvSpPr>
          <p:cNvPr id="7" name="テキスト ボックス 6">
            <a:extLst>
              <a:ext uri="{FF2B5EF4-FFF2-40B4-BE49-F238E27FC236}">
                <a16:creationId xmlns:a16="http://schemas.microsoft.com/office/drawing/2014/main" id="{234632D3-8F52-34CC-4CE6-2A43DC2EFFCA}"/>
              </a:ext>
            </a:extLst>
          </p:cNvPr>
          <p:cNvSpPr txBox="1"/>
          <p:nvPr/>
        </p:nvSpPr>
        <p:spPr>
          <a:xfrm>
            <a:off x="7513173" y="3616523"/>
            <a:ext cx="2973780" cy="307777"/>
          </a:xfrm>
          <a:prstGeom prst="rect">
            <a:avLst/>
          </a:prstGeom>
          <a:noFill/>
        </p:spPr>
        <p:txBody>
          <a:bodyPr wrap="square" rtlCol="0">
            <a:spAutoFit/>
          </a:bodyPr>
          <a:lstStyle/>
          <a:p>
            <a:r>
              <a:rPr kumimoji="1" lang="ja-JP" altLang="en-US" sz="1400" dirty="0">
                <a:solidFill>
                  <a:srgbClr val="7030A0"/>
                </a:solidFill>
                <a:latin typeface="HGSｺﾞｼｯｸM" panose="020B0600000000000000" pitchFamily="50" charset="-128"/>
                <a:ea typeface="HGSｺﾞｼｯｸM" panose="020B0600000000000000" pitchFamily="50" charset="-128"/>
              </a:rPr>
              <a:t>情報集会</a:t>
            </a:r>
            <a:endParaRPr kumimoji="1" lang="en-US" altLang="ja-JP" sz="1400" dirty="0">
              <a:solidFill>
                <a:srgbClr val="7030A0"/>
              </a:solidFill>
              <a:latin typeface="HGSｺﾞｼｯｸM" panose="020B0600000000000000" pitchFamily="50" charset="-128"/>
              <a:ea typeface="HGSｺﾞｼｯｸM" panose="020B0600000000000000" pitchFamily="50" charset="-128"/>
            </a:endParaRPr>
          </a:p>
        </p:txBody>
      </p:sp>
      <p:pic>
        <p:nvPicPr>
          <p:cNvPr id="11" name="図 10">
            <a:extLst>
              <a:ext uri="{FF2B5EF4-FFF2-40B4-BE49-F238E27FC236}">
                <a16:creationId xmlns:a16="http://schemas.microsoft.com/office/drawing/2014/main" id="{4307B012-FAF8-01D9-12D7-8B093E012D7A}"/>
              </a:ext>
            </a:extLst>
          </p:cNvPr>
          <p:cNvPicPr>
            <a:picLocks noChangeAspect="1"/>
          </p:cNvPicPr>
          <p:nvPr/>
        </p:nvPicPr>
        <p:blipFill>
          <a:blip r:embed="rId4"/>
          <a:stretch>
            <a:fillRect/>
          </a:stretch>
        </p:blipFill>
        <p:spPr>
          <a:xfrm>
            <a:off x="3483445" y="465695"/>
            <a:ext cx="3348140" cy="7040765"/>
          </a:xfrm>
          <a:prstGeom prst="rect">
            <a:avLst/>
          </a:prstGeom>
        </p:spPr>
      </p:pic>
      <p:pic>
        <p:nvPicPr>
          <p:cNvPr id="13" name="図 12">
            <a:extLst>
              <a:ext uri="{FF2B5EF4-FFF2-40B4-BE49-F238E27FC236}">
                <a16:creationId xmlns:a16="http://schemas.microsoft.com/office/drawing/2014/main" id="{97E2BC02-0188-645C-A265-AC1F293C192F}"/>
              </a:ext>
            </a:extLst>
          </p:cNvPr>
          <p:cNvPicPr>
            <a:picLocks noChangeAspect="1"/>
          </p:cNvPicPr>
          <p:nvPr/>
        </p:nvPicPr>
        <p:blipFill>
          <a:blip r:embed="rId5"/>
          <a:stretch>
            <a:fillRect/>
          </a:stretch>
        </p:blipFill>
        <p:spPr>
          <a:xfrm>
            <a:off x="2184400" y="7884733"/>
            <a:ext cx="4647185" cy="1908000"/>
          </a:xfrm>
          <a:prstGeom prst="rect">
            <a:avLst/>
          </a:prstGeom>
        </p:spPr>
      </p:pic>
      <p:pic>
        <p:nvPicPr>
          <p:cNvPr id="14" name="図 13">
            <a:extLst>
              <a:ext uri="{FF2B5EF4-FFF2-40B4-BE49-F238E27FC236}">
                <a16:creationId xmlns:a16="http://schemas.microsoft.com/office/drawing/2014/main" id="{E58A2CF8-F1AF-1D91-6031-7F458C4613C9}"/>
              </a:ext>
            </a:extLst>
          </p:cNvPr>
          <p:cNvPicPr>
            <a:picLocks noChangeAspect="1"/>
          </p:cNvPicPr>
          <p:nvPr/>
        </p:nvPicPr>
        <p:blipFill>
          <a:blip r:embed="rId6"/>
          <a:stretch>
            <a:fillRect/>
          </a:stretch>
        </p:blipFill>
        <p:spPr>
          <a:xfrm>
            <a:off x="34845" y="7884733"/>
            <a:ext cx="2051130" cy="1908000"/>
          </a:xfrm>
          <a:prstGeom prst="rect">
            <a:avLst/>
          </a:prstGeom>
        </p:spPr>
      </p:pic>
      <p:sp>
        <p:nvSpPr>
          <p:cNvPr id="2" name="テキスト ボックス 1">
            <a:extLst>
              <a:ext uri="{FF2B5EF4-FFF2-40B4-BE49-F238E27FC236}">
                <a16:creationId xmlns:a16="http://schemas.microsoft.com/office/drawing/2014/main" id="{A7B9111C-F19A-86B6-387E-F39A33A1B856}"/>
              </a:ext>
            </a:extLst>
          </p:cNvPr>
          <p:cNvSpPr txBox="1"/>
          <p:nvPr/>
        </p:nvSpPr>
        <p:spPr>
          <a:xfrm>
            <a:off x="-8722" y="379403"/>
            <a:ext cx="3486114" cy="7386638"/>
          </a:xfrm>
          <a:prstGeom prst="rect">
            <a:avLst/>
          </a:prstGeom>
          <a:noFill/>
        </p:spPr>
        <p:txBody>
          <a:bodyPr wrap="square" rtlCol="0">
            <a:spAutoFit/>
          </a:bodyPr>
          <a:lstStyle/>
          <a:p>
            <a:r>
              <a:rPr kumimoji="1" lang="ja-JP" altLang="en-US" sz="800" b="1" dirty="0">
                <a:latin typeface="HGSｺﾞｼｯｸM" panose="020B0600000000000000" pitchFamily="50" charset="-128"/>
                <a:ea typeface="HGSｺﾞｼｯｸM" panose="020B0600000000000000" pitchFamily="50" charset="-128"/>
              </a:rPr>
              <a:t>　　　　　　</a:t>
            </a:r>
            <a:r>
              <a:rPr kumimoji="1" lang="ja-JP" altLang="en-US" sz="1000" b="1" dirty="0">
                <a:latin typeface="HGSｺﾞｼｯｸM" panose="020B0600000000000000" pitchFamily="50" charset="-128"/>
                <a:ea typeface="HGSｺﾞｼｯｸM" panose="020B0600000000000000" pitchFamily="50" charset="-128"/>
              </a:rPr>
              <a:t>上西宗市会委員　</a:t>
            </a:r>
            <a:endParaRPr kumimoji="1" lang="en-US" altLang="ja-JP" sz="1000" b="1"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創業</a:t>
            </a:r>
            <a:r>
              <a:rPr kumimoji="1" lang="en-US" altLang="ja-JP" sz="800" dirty="0">
                <a:latin typeface="HGSｺﾞｼｯｸM" panose="020B0600000000000000" pitchFamily="50" charset="-128"/>
                <a:ea typeface="HGSｺﾞｼｯｸM" panose="020B0600000000000000" pitchFamily="50" charset="-128"/>
              </a:rPr>
              <a:t>86</a:t>
            </a:r>
            <a:r>
              <a:rPr kumimoji="1" lang="ja-JP" altLang="en-US" sz="800" dirty="0">
                <a:latin typeface="HGSｺﾞｼｯｸM" panose="020B0600000000000000" pitchFamily="50" charset="-128"/>
                <a:ea typeface="HGSｺﾞｼｯｸM" panose="020B0600000000000000" pitchFamily="50" charset="-128"/>
              </a:rPr>
              <a:t>年漬物製造販売やまじょうの三代目。東京農</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業大学では</a:t>
            </a:r>
            <a:r>
              <a:rPr kumimoji="1" lang="en-US" altLang="ja-JP" sz="800" dirty="0">
                <a:latin typeface="HGSｺﾞｼｯｸM" panose="020B0600000000000000" pitchFamily="50" charset="-128"/>
                <a:ea typeface="HGSｺﾞｼｯｸM" panose="020B0600000000000000" pitchFamily="50" charset="-128"/>
              </a:rPr>
              <a:t>4</a:t>
            </a:r>
            <a:r>
              <a:rPr kumimoji="1" lang="ja-JP" altLang="en-US" sz="800" dirty="0">
                <a:latin typeface="HGSｺﾞｼｯｸM" panose="020B0600000000000000" pitchFamily="50" charset="-128"/>
                <a:ea typeface="HGSｺﾞｼｯｸM" panose="020B0600000000000000" pitchFamily="50" charset="-128"/>
              </a:rPr>
              <a:t>年間応援団に所属し、箱根駅伝の応援も</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していました。厳しい経験もしましたが、その頃に</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培った粘り強さが商売をする上でいきているのだと</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感じています。卒業後は父が病弱でしたので</a:t>
            </a:r>
            <a:r>
              <a:rPr kumimoji="1" lang="en-US" altLang="ja-JP" sz="800" dirty="0">
                <a:latin typeface="HGSｺﾞｼｯｸM" panose="020B0600000000000000" pitchFamily="50" charset="-128"/>
                <a:ea typeface="HGSｺﾞｼｯｸM" panose="020B0600000000000000" pitchFamily="50" charset="-128"/>
              </a:rPr>
              <a:t>1</a:t>
            </a:r>
            <a:r>
              <a:rPr kumimoji="1" lang="ja-JP" altLang="en-US" sz="800" dirty="0">
                <a:latin typeface="HGSｺﾞｼｯｸM" panose="020B0600000000000000" pitchFamily="50" charset="-128"/>
                <a:ea typeface="HGSｺﾞｼｯｸM" panose="020B0600000000000000" pitchFamily="50" charset="-128"/>
              </a:rPr>
              <a:t>年間で</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はありましたが、東京の得意先で修業を致しました。</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東京での</a:t>
            </a:r>
            <a:r>
              <a:rPr kumimoji="1" lang="en-US" altLang="ja-JP" sz="800" dirty="0">
                <a:latin typeface="HGSｺﾞｼｯｸM" panose="020B0600000000000000" pitchFamily="50" charset="-128"/>
                <a:ea typeface="HGSｺﾞｼｯｸM" panose="020B0600000000000000" pitchFamily="50" charset="-128"/>
              </a:rPr>
              <a:t>5</a:t>
            </a:r>
            <a:r>
              <a:rPr kumimoji="1" lang="ja-JP" altLang="en-US" sz="800" dirty="0">
                <a:latin typeface="HGSｺﾞｼｯｸM" panose="020B0600000000000000" pitchFamily="50" charset="-128"/>
                <a:ea typeface="HGSｺﾞｼｯｸM" panose="020B0600000000000000" pitchFamily="50" charset="-128"/>
              </a:rPr>
              <a:t>年間は私にとってかけがえないものになりました。</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　会社に戻った</a:t>
            </a:r>
            <a:r>
              <a:rPr kumimoji="1" lang="en-US" altLang="ja-JP" sz="800" dirty="0">
                <a:latin typeface="HGSｺﾞｼｯｸM" panose="020B0600000000000000" pitchFamily="50" charset="-128"/>
                <a:ea typeface="HGSｺﾞｼｯｸM" panose="020B0600000000000000" pitchFamily="50" charset="-128"/>
              </a:rPr>
              <a:t>14</a:t>
            </a:r>
            <a:r>
              <a:rPr kumimoji="1" lang="ja-JP" altLang="en-US" sz="800" dirty="0">
                <a:latin typeface="HGSｺﾞｼｯｸM" panose="020B0600000000000000" pitchFamily="50" charset="-128"/>
                <a:ea typeface="HGSｺﾞｼｯｸM" panose="020B0600000000000000" pitchFamily="50" charset="-128"/>
              </a:rPr>
              <a:t>年後、父が</a:t>
            </a:r>
            <a:r>
              <a:rPr kumimoji="1" lang="en-US" altLang="ja-JP" sz="800" dirty="0">
                <a:latin typeface="HGSｺﾞｼｯｸM" panose="020B0600000000000000" pitchFamily="50" charset="-128"/>
                <a:ea typeface="HGSｺﾞｼｯｸM" panose="020B0600000000000000" pitchFamily="50" charset="-128"/>
              </a:rPr>
              <a:t>63</a:t>
            </a:r>
            <a:r>
              <a:rPr kumimoji="1" lang="ja-JP" altLang="en-US" sz="800" dirty="0">
                <a:latin typeface="HGSｺﾞｼｯｸM" panose="020B0600000000000000" pitchFamily="50" charset="-128"/>
                <a:ea typeface="HGSｺﾞｼｯｸM" panose="020B0600000000000000" pitchFamily="50" charset="-128"/>
              </a:rPr>
              <a:t>歳私は</a:t>
            </a:r>
            <a:r>
              <a:rPr kumimoji="1" lang="en-US" altLang="ja-JP" sz="800" dirty="0">
                <a:latin typeface="HGSｺﾞｼｯｸM" panose="020B0600000000000000" pitchFamily="50" charset="-128"/>
                <a:ea typeface="HGSｺﾞｼｯｸM" panose="020B0600000000000000" pitchFamily="50" charset="-128"/>
              </a:rPr>
              <a:t>38</a:t>
            </a:r>
            <a:r>
              <a:rPr kumimoji="1" lang="ja-JP" altLang="en-US" sz="800" dirty="0">
                <a:latin typeface="HGSｺﾞｼｯｸM" panose="020B0600000000000000" pitchFamily="50" charset="-128"/>
                <a:ea typeface="HGSｺﾞｼｯｸM" panose="020B0600000000000000" pitchFamily="50" charset="-128"/>
              </a:rPr>
              <a:t>歳の時にやまじょうの基礎を築いた父が亡くなり社長に就任しました。私が仕事をはじめて</a:t>
            </a:r>
            <a:r>
              <a:rPr kumimoji="1" lang="en-US" altLang="ja-JP" sz="800" dirty="0">
                <a:latin typeface="HGSｺﾞｼｯｸM" panose="020B0600000000000000" pitchFamily="50" charset="-128"/>
                <a:ea typeface="HGSｺﾞｼｯｸM" panose="020B0600000000000000" pitchFamily="50" charset="-128"/>
              </a:rPr>
              <a:t>45</a:t>
            </a:r>
            <a:r>
              <a:rPr kumimoji="1" lang="ja-JP" altLang="en-US" sz="800" dirty="0">
                <a:latin typeface="HGSｺﾞｼｯｸM" panose="020B0600000000000000" pitchFamily="50" charset="-128"/>
                <a:ea typeface="HGSｺﾞｼｯｸM" panose="020B0600000000000000" pitchFamily="50" charset="-128"/>
              </a:rPr>
              <a:t>年、徐々に量販店主体の製造メーカーになり、現在は卸売りが</a:t>
            </a:r>
            <a:r>
              <a:rPr kumimoji="1" lang="en-US" altLang="ja-JP" sz="800" dirty="0">
                <a:latin typeface="HGSｺﾞｼｯｸM" panose="020B0600000000000000" pitchFamily="50" charset="-128"/>
                <a:ea typeface="HGSｺﾞｼｯｸM" panose="020B0600000000000000" pitchFamily="50" charset="-128"/>
              </a:rPr>
              <a:t>8</a:t>
            </a:r>
            <a:r>
              <a:rPr kumimoji="1" lang="ja-JP" altLang="en-US" sz="800" dirty="0">
                <a:latin typeface="HGSｺﾞｼｯｸM" panose="020B0600000000000000" pitchFamily="50" charset="-128"/>
                <a:ea typeface="HGSｺﾞｼｯｸM" panose="020B0600000000000000" pitchFamily="50" charset="-128"/>
              </a:rPr>
              <a:t>割を占め、</a:t>
            </a:r>
            <a:r>
              <a:rPr kumimoji="1" lang="en-US" altLang="ja-JP" sz="800" dirty="0">
                <a:latin typeface="HGSｺﾞｼｯｸM" panose="020B0600000000000000" pitchFamily="50" charset="-128"/>
                <a:ea typeface="HGSｺﾞｼｯｸM" panose="020B0600000000000000" pitchFamily="50" charset="-128"/>
              </a:rPr>
              <a:t>2</a:t>
            </a:r>
            <a:r>
              <a:rPr kumimoji="1" lang="ja-JP" altLang="en-US" sz="800" dirty="0">
                <a:latin typeface="HGSｺﾞｼｯｸM" panose="020B0600000000000000" pitchFamily="50" charset="-128"/>
                <a:ea typeface="HGSｺﾞｼｯｸM" panose="020B0600000000000000" pitchFamily="50" charset="-128"/>
              </a:rPr>
              <a:t>割は小売販売をしています。量販店への製造販売が主体では競争が激しくなりましたので、製造メーカーから直売店にと一歩踏み出したのが</a:t>
            </a:r>
            <a:r>
              <a:rPr kumimoji="1" lang="en-US" altLang="ja-JP" sz="800" dirty="0">
                <a:latin typeface="HGSｺﾞｼｯｸM" panose="020B0600000000000000" pitchFamily="50" charset="-128"/>
                <a:ea typeface="HGSｺﾞｼｯｸM" panose="020B0600000000000000" pitchFamily="50" charset="-128"/>
              </a:rPr>
              <a:t>14</a:t>
            </a:r>
            <a:r>
              <a:rPr kumimoji="1" lang="ja-JP" altLang="en-US" sz="800" dirty="0">
                <a:latin typeface="HGSｺﾞｼｯｸM" panose="020B0600000000000000" pitchFamily="50" charset="-128"/>
                <a:ea typeface="HGSｺﾞｼｯｸM" panose="020B0600000000000000" pitchFamily="50" charset="-128"/>
              </a:rPr>
              <a:t>年前です。「</a:t>
            </a:r>
            <a:r>
              <a:rPr kumimoji="1" lang="en-US" altLang="ja-JP" sz="800" dirty="0">
                <a:latin typeface="HGSｺﾞｼｯｸM" panose="020B0600000000000000" pitchFamily="50" charset="-128"/>
                <a:ea typeface="HGSｺﾞｼｯｸM" panose="020B0600000000000000" pitchFamily="50" charset="-128"/>
              </a:rPr>
              <a:t>10</a:t>
            </a:r>
            <a:r>
              <a:rPr kumimoji="1" lang="ja-JP" altLang="en-US" sz="800" dirty="0">
                <a:latin typeface="HGSｺﾞｼｯｸM" panose="020B0600000000000000" pitchFamily="50" charset="-128"/>
                <a:ea typeface="HGSｺﾞｼｯｸM" panose="020B0600000000000000" pitchFamily="50" charset="-128"/>
              </a:rPr>
              <a:t>年かけて県内に</a:t>
            </a:r>
            <a:r>
              <a:rPr kumimoji="1" lang="en-US" altLang="ja-JP" sz="800" dirty="0">
                <a:latin typeface="HGSｺﾞｼｯｸM" panose="020B0600000000000000" pitchFamily="50" charset="-128"/>
                <a:ea typeface="HGSｺﾞｼｯｸM" panose="020B0600000000000000" pitchFamily="50" charset="-128"/>
              </a:rPr>
              <a:t>5</a:t>
            </a:r>
            <a:r>
              <a:rPr kumimoji="1" lang="ja-JP" altLang="en-US" sz="800" dirty="0">
                <a:latin typeface="HGSｺﾞｼｯｸM" panose="020B0600000000000000" pitchFamily="50" charset="-128"/>
                <a:ea typeface="HGSｺﾞｼｯｸM" panose="020B0600000000000000" pitchFamily="50" charset="-128"/>
              </a:rPr>
              <a:t>店舗、売上げは全体の</a:t>
            </a:r>
            <a:r>
              <a:rPr kumimoji="1" lang="en-US" altLang="ja-JP" sz="800" dirty="0">
                <a:latin typeface="HGSｺﾞｼｯｸM" panose="020B0600000000000000" pitchFamily="50" charset="-128"/>
                <a:ea typeface="HGSｺﾞｼｯｸM" panose="020B0600000000000000" pitchFamily="50" charset="-128"/>
              </a:rPr>
              <a:t>3</a:t>
            </a:r>
            <a:r>
              <a:rPr kumimoji="1" lang="ja-JP" altLang="en-US" sz="800" dirty="0">
                <a:latin typeface="HGSｺﾞｼｯｸM" panose="020B0600000000000000" pitchFamily="50" charset="-128"/>
                <a:ea typeface="HGSｺﾞｼｯｸM" panose="020B0600000000000000" pitchFamily="50" charset="-128"/>
              </a:rPr>
              <a:t>割」を目標にしました。工場横に本店を構え、</a:t>
            </a:r>
            <a:r>
              <a:rPr kumimoji="1" lang="en-US" altLang="ja-JP" sz="800" dirty="0">
                <a:latin typeface="HGSｺﾞｼｯｸM" panose="020B0600000000000000" pitchFamily="50" charset="-128"/>
                <a:ea typeface="HGSｺﾞｼｯｸM" panose="020B0600000000000000" pitchFamily="50" charset="-128"/>
              </a:rPr>
              <a:t>12</a:t>
            </a:r>
            <a:r>
              <a:rPr kumimoji="1" lang="ja-JP" altLang="en-US" sz="800" dirty="0">
                <a:latin typeface="HGSｺﾞｼｯｸM" panose="020B0600000000000000" pitchFamily="50" charset="-128"/>
                <a:ea typeface="HGSｺﾞｼｯｸM" panose="020B0600000000000000" pitchFamily="50" charset="-128"/>
              </a:rPr>
              <a:t>年前には近江八幡店、</a:t>
            </a:r>
            <a:r>
              <a:rPr kumimoji="1" lang="en-US" altLang="ja-JP" sz="800" dirty="0">
                <a:latin typeface="HGSｺﾞｼｯｸM" panose="020B0600000000000000" pitchFamily="50" charset="-128"/>
                <a:ea typeface="HGSｺﾞｼｯｸM" panose="020B0600000000000000" pitchFamily="50" charset="-128"/>
              </a:rPr>
              <a:t>10</a:t>
            </a:r>
            <a:r>
              <a:rPr kumimoji="1" lang="ja-JP" altLang="en-US" sz="800" dirty="0">
                <a:latin typeface="HGSｺﾞｼｯｸM" panose="020B0600000000000000" pitchFamily="50" charset="-128"/>
                <a:ea typeface="HGSｺﾞｼｯｸM" panose="020B0600000000000000" pitchFamily="50" charset="-128"/>
              </a:rPr>
              <a:t>年前には彦根店（店舗内に前味噌漬けの武宗本店、</a:t>
            </a:r>
            <a:r>
              <a:rPr kumimoji="1" lang="en-US" altLang="ja-JP" sz="800" dirty="0">
                <a:latin typeface="HGSｺﾞｼｯｸM" panose="020B0600000000000000" pitchFamily="50" charset="-128"/>
                <a:ea typeface="HGSｺﾞｼｯｸM" panose="020B0600000000000000" pitchFamily="50" charset="-128"/>
              </a:rPr>
              <a:t>2</a:t>
            </a:r>
            <a:r>
              <a:rPr kumimoji="1" lang="ja-JP" altLang="en-US" sz="800" dirty="0">
                <a:latin typeface="HGSｺﾞｼｯｸM" panose="020B0600000000000000" pitchFamily="50" charset="-128"/>
                <a:ea typeface="HGSｺﾞｼｯｸM" panose="020B0600000000000000" pitchFamily="50" charset="-128"/>
              </a:rPr>
              <a:t>階にやまじょう茶寮）、</a:t>
            </a:r>
            <a:r>
              <a:rPr kumimoji="1" lang="en-US" altLang="ja-JP" sz="800" dirty="0">
                <a:latin typeface="HGSｺﾞｼｯｸM" panose="020B0600000000000000" pitchFamily="50" charset="-128"/>
                <a:ea typeface="HGSｺﾞｼｯｸM" panose="020B0600000000000000" pitchFamily="50" charset="-128"/>
              </a:rPr>
              <a:t>4</a:t>
            </a:r>
            <a:r>
              <a:rPr kumimoji="1" lang="ja-JP" altLang="en-US" sz="800" dirty="0">
                <a:latin typeface="HGSｺﾞｼｯｸM" panose="020B0600000000000000" pitchFamily="50" charset="-128"/>
                <a:ea typeface="HGSｺﾞｼｯｸM" panose="020B0600000000000000" pitchFamily="50" charset="-128"/>
              </a:rPr>
              <a:t>年前には長浜店を開店しました。現在は</a:t>
            </a:r>
            <a:r>
              <a:rPr kumimoji="1" lang="en-US" altLang="ja-JP" sz="800" dirty="0">
                <a:latin typeface="HGSｺﾞｼｯｸM" panose="020B0600000000000000" pitchFamily="50" charset="-128"/>
                <a:ea typeface="HGSｺﾞｼｯｸM" panose="020B0600000000000000" pitchFamily="50" charset="-128"/>
              </a:rPr>
              <a:t>4</a:t>
            </a:r>
            <a:r>
              <a:rPr kumimoji="1" lang="ja-JP" altLang="en-US" sz="800" dirty="0">
                <a:latin typeface="HGSｺﾞｼｯｸM" panose="020B0600000000000000" pitchFamily="50" charset="-128"/>
                <a:ea typeface="HGSｺﾞｼｯｸM" panose="020B0600000000000000" pitchFamily="50" charset="-128"/>
              </a:rPr>
              <a:t>店舗、売上げ</a:t>
            </a:r>
            <a:r>
              <a:rPr kumimoji="1" lang="en-US" altLang="ja-JP" sz="800" dirty="0">
                <a:latin typeface="HGSｺﾞｼｯｸM" panose="020B0600000000000000" pitchFamily="50" charset="-128"/>
                <a:ea typeface="HGSｺﾞｼｯｸM" panose="020B0600000000000000" pitchFamily="50" charset="-128"/>
              </a:rPr>
              <a:t>2</a:t>
            </a:r>
            <a:r>
              <a:rPr kumimoji="1" lang="ja-JP" altLang="en-US" sz="800" dirty="0">
                <a:latin typeface="HGSｺﾞｼｯｸM" panose="020B0600000000000000" pitchFamily="50" charset="-128"/>
                <a:ea typeface="HGSｺﾞｼｯｸM" panose="020B0600000000000000" pitchFamily="50" charset="-128"/>
              </a:rPr>
              <a:t>割と目標まであと一歩のところまできましたが、残念ながらコロナの影響を受けた次第です。</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　たかが漬物ではありますが、良い野菜があり、良い漬物になります。野菜の持っている形・色・味・風味・食感を活かせるよう、原料によって切り方・塩加減・押し加減や時間にも注意をはらっています。たとえば千枚漬けではカブをスライスし、大樽に一段一段並べ塩を振り順番に漬けます。「これを上下漬けかえると良いものができる」と京都の大安様から教えて頂いたことを今も守り続けております。</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　近江伝統野菜には</a:t>
            </a:r>
            <a:r>
              <a:rPr kumimoji="1" lang="en-US" altLang="ja-JP" sz="800" dirty="0">
                <a:latin typeface="HGSｺﾞｼｯｸM" panose="020B0600000000000000" pitchFamily="50" charset="-128"/>
                <a:ea typeface="HGSｺﾞｼｯｸM" panose="020B0600000000000000" pitchFamily="50" charset="-128"/>
              </a:rPr>
              <a:t>14</a:t>
            </a:r>
            <a:r>
              <a:rPr kumimoji="1" lang="ja-JP" altLang="en-US" sz="800" dirty="0">
                <a:latin typeface="HGSｺﾞｼｯｸM" panose="020B0600000000000000" pitchFamily="50" charset="-128"/>
                <a:ea typeface="HGSｺﾞｼｯｸM" panose="020B0600000000000000" pitchFamily="50" charset="-128"/>
              </a:rPr>
              <a:t>品種あり、その一つが</a:t>
            </a:r>
            <a:r>
              <a:rPr kumimoji="1" lang="en-US" altLang="ja-JP" sz="800" dirty="0">
                <a:latin typeface="HGSｺﾞｼｯｸM" panose="020B0600000000000000" pitchFamily="50" charset="-128"/>
                <a:ea typeface="HGSｺﾞｼｯｸM" panose="020B0600000000000000" pitchFamily="50" charset="-128"/>
              </a:rPr>
              <a:t>『</a:t>
            </a:r>
            <a:r>
              <a:rPr kumimoji="1" lang="ja-JP" altLang="en-US" sz="800" dirty="0">
                <a:latin typeface="HGSｺﾞｼｯｸM" panose="020B0600000000000000" pitchFamily="50" charset="-128"/>
                <a:ea typeface="HGSｺﾞｼｯｸM" panose="020B0600000000000000" pitchFamily="50" charset="-128"/>
              </a:rPr>
              <a:t>下田なす</a:t>
            </a:r>
            <a:r>
              <a:rPr kumimoji="1" lang="en-US" altLang="ja-JP" sz="800" dirty="0">
                <a:latin typeface="HGSｺﾞｼｯｸM" panose="020B0600000000000000" pitchFamily="50" charset="-128"/>
                <a:ea typeface="HGSｺﾞｼｯｸM" panose="020B0600000000000000" pitchFamily="50" charset="-128"/>
              </a:rPr>
              <a:t>』</a:t>
            </a:r>
            <a:r>
              <a:rPr kumimoji="1" lang="ja-JP" altLang="en-US" sz="800" dirty="0">
                <a:latin typeface="HGSｺﾞｼｯｸM" panose="020B0600000000000000" pitchFamily="50" charset="-128"/>
                <a:ea typeface="HGSｺﾞｼｯｸM" panose="020B0600000000000000" pitchFamily="50" charset="-128"/>
              </a:rPr>
              <a:t>でやまじょうの代表商品です。他にも半数くらいの伝統野菜は漬物にしていますが、原料の調達が難しいのが現状です。ですが貴重な近江伝統野菜を守るため、漬物にして大切に守っていきたいと考えております。下田なすを商品にして</a:t>
            </a:r>
            <a:r>
              <a:rPr kumimoji="1" lang="en-US" altLang="ja-JP" sz="800" dirty="0">
                <a:latin typeface="HGSｺﾞｼｯｸM" panose="020B0600000000000000" pitchFamily="50" charset="-128"/>
                <a:ea typeface="HGSｺﾞｼｯｸM" panose="020B0600000000000000" pitchFamily="50" charset="-128"/>
              </a:rPr>
              <a:t>20</a:t>
            </a:r>
            <a:r>
              <a:rPr kumimoji="1" lang="ja-JP" altLang="en-US" sz="800" dirty="0">
                <a:latin typeface="HGSｺﾞｼｯｸM" panose="020B0600000000000000" pitchFamily="50" charset="-128"/>
                <a:ea typeface="HGSｺﾞｼｯｸM" panose="020B0600000000000000" pitchFamily="50" charset="-128"/>
              </a:rPr>
              <a:t>年、</a:t>
            </a:r>
            <a:r>
              <a:rPr kumimoji="1" lang="en-US" altLang="ja-JP" sz="800" dirty="0">
                <a:latin typeface="HGSｺﾞｼｯｸM" panose="020B0600000000000000" pitchFamily="50" charset="-128"/>
                <a:ea typeface="HGSｺﾞｼｯｸM" panose="020B0600000000000000" pitchFamily="50" charset="-128"/>
              </a:rPr>
              <a:t>15</a:t>
            </a:r>
            <a:r>
              <a:rPr kumimoji="1" lang="ja-JP" altLang="en-US" sz="800" dirty="0">
                <a:latin typeface="HGSｺﾞｼｯｸM" panose="020B0600000000000000" pitchFamily="50" charset="-128"/>
                <a:ea typeface="HGSｺﾞｼｯｸM" panose="020B0600000000000000" pitchFamily="50" charset="-128"/>
              </a:rPr>
              <a:t>年前には自社農園で作り始めました。社員が苗から育てれば野菜生産者の苦労も分かりますし、いい製品を作り販売することにつながると考えました。自社農園と契約農家を含め全体では</a:t>
            </a:r>
            <a:r>
              <a:rPr kumimoji="1" lang="en-US" altLang="ja-JP" sz="800" dirty="0">
                <a:latin typeface="HGSｺﾞｼｯｸM" panose="020B0600000000000000" pitchFamily="50" charset="-128"/>
                <a:ea typeface="HGSｺﾞｼｯｸM" panose="020B0600000000000000" pitchFamily="50" charset="-128"/>
              </a:rPr>
              <a:t>20</a:t>
            </a:r>
            <a:r>
              <a:rPr kumimoji="1" lang="ja-JP" altLang="en-US" sz="800" dirty="0">
                <a:latin typeface="HGSｺﾞｼｯｸM" panose="020B0600000000000000" pitchFamily="50" charset="-128"/>
                <a:ea typeface="HGSｺﾞｼｯｸM" panose="020B0600000000000000" pitchFamily="50" charset="-128"/>
              </a:rPr>
              <a:t>反、約</a:t>
            </a:r>
            <a:r>
              <a:rPr kumimoji="1" lang="en-US" altLang="ja-JP" sz="800" dirty="0">
                <a:latin typeface="HGSｺﾞｼｯｸM" panose="020B0600000000000000" pitchFamily="50" charset="-128"/>
                <a:ea typeface="HGSｺﾞｼｯｸM" panose="020B0600000000000000" pitchFamily="50" charset="-128"/>
              </a:rPr>
              <a:t>8,000</a:t>
            </a:r>
            <a:r>
              <a:rPr kumimoji="1" lang="ja-JP" altLang="en-US" sz="800" dirty="0">
                <a:latin typeface="HGSｺﾞｼｯｸM" panose="020B0600000000000000" pitchFamily="50" charset="-128"/>
                <a:ea typeface="HGSｺﾞｼｯｸM" panose="020B0600000000000000" pitchFamily="50" charset="-128"/>
              </a:rPr>
              <a:t>本の苗を植え育てることで最大で</a:t>
            </a:r>
            <a:r>
              <a:rPr kumimoji="1" lang="en-US" altLang="ja-JP" sz="800" dirty="0">
                <a:latin typeface="HGSｺﾞｼｯｸM" panose="020B0600000000000000" pitchFamily="50" charset="-128"/>
                <a:ea typeface="HGSｺﾞｼｯｸM" panose="020B0600000000000000" pitchFamily="50" charset="-128"/>
              </a:rPr>
              <a:t>80</a:t>
            </a:r>
            <a:r>
              <a:rPr kumimoji="1" lang="ja-JP" altLang="en-US" sz="800" dirty="0">
                <a:latin typeface="HGSｺﾞｼｯｸM" panose="020B0600000000000000" pitchFamily="50" charset="-128"/>
                <a:ea typeface="HGSｺﾞｼｯｸM" panose="020B0600000000000000" pitchFamily="50" charset="-128"/>
              </a:rPr>
              <a:t>トンの収穫量になります。下田なすを漬物にしているのはやまじょうしかありませんので、これからも美味しい漬物をつくり皆様にお届けしたいと思っております。また、日野菜は近江伝統野菜の中でも一番有名でもあり、日野菜漬は小売りでは秋冬の人気商品です。以前やまじょうでは日野菜の桜漬けが看板商品でしたが、今では姿付けがよく売れるようになりました。</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　もともと味噌屋でしたので小売りを始めたのをきっかけに、野菜の味噌漬にも力を入れてきました。地元の農協関係者が作っていた善水寺味噌が作れなくなり、市からの要請を受けました。そのつながりで市内の学校給食の味噌も</a:t>
            </a:r>
            <a:r>
              <a:rPr kumimoji="1" lang="en-US" altLang="ja-JP" sz="800" dirty="0">
                <a:latin typeface="HGSｺﾞｼｯｸM" panose="020B0600000000000000" pitchFamily="50" charset="-128"/>
                <a:ea typeface="HGSｺﾞｼｯｸM" panose="020B0600000000000000" pitchFamily="50" charset="-128"/>
              </a:rPr>
              <a:t>10</a:t>
            </a:r>
            <a:r>
              <a:rPr kumimoji="1" lang="ja-JP" altLang="en-US" sz="800" dirty="0">
                <a:latin typeface="HGSｺﾞｼｯｸM" panose="020B0600000000000000" pitchFamily="50" charset="-128"/>
                <a:ea typeface="HGSｺﾞｼｯｸM" panose="020B0600000000000000" pitchFamily="50" charset="-128"/>
              </a:rPr>
              <a:t>年前から納めています。そこから、野菜以外の味噌漬をはじめ、中でもクリームチーズの味噌漬が人気で彦根店と長浜店の看板商品になっています。</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　地域の特長を活かした店舗作りを心がけており、本店では下田焼や藍染めを使用、近江八幡店では八幡瓦、彦根店は武家屋敷、長浜店は和洋折衷のイメージにしています。また、本店ではスタンダードな商品を、その他に各店舗で赤こんにゃくや赤かぶや近江牛などの地域の特産品を使った商品を販売しております。</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　和食がユネスコの無形文化遺産に認定されました。一汁三菜の中には漬物も含まれています。日本食文化を豊かにするためにも、</a:t>
            </a:r>
            <a:r>
              <a:rPr kumimoji="1" lang="en-US" altLang="ja-JP" sz="800" dirty="0">
                <a:latin typeface="HGSｺﾞｼｯｸM" panose="020B0600000000000000" pitchFamily="50" charset="-128"/>
                <a:ea typeface="HGSｺﾞｼｯｸM" panose="020B0600000000000000" pitchFamily="50" charset="-128"/>
              </a:rPr>
              <a:t>1,300</a:t>
            </a:r>
            <a:r>
              <a:rPr kumimoji="1" lang="ja-JP" altLang="en-US" sz="800" dirty="0">
                <a:latin typeface="HGSｺﾞｼｯｸM" panose="020B0600000000000000" pitchFamily="50" charset="-128"/>
                <a:ea typeface="HGSｺﾞｼｯｸM" panose="020B0600000000000000" pitchFamily="50" charset="-128"/>
              </a:rPr>
              <a:t>年続く伝統食である漬物を絶やすことなく発展させることは使命だと思っております。そして日野菜や下田なすを中心に近江漬物を今以上に誇れるブランドにしていきたいとも考えています。野菜の漬物を基本にしながらも、肉や魚やチーズなどさらに美味しい味噌漬になる様にチャレンジしていきたいと思います。最近では、徳志満様のローストビーフをやまじょうのニンニク風味味噌たれに漬けた美味しい商品が仕上がりました。お一人お一人に美味しいと言って頂ける漬物作りに精進して参りますので、今後ともご愛顧頂きますようどうぞよろしくお願いします。</a:t>
            </a:r>
            <a:endParaRPr kumimoji="1" lang="en-US" altLang="ja-JP" sz="800" dirty="0">
              <a:latin typeface="HGSｺﾞｼｯｸM" panose="020B0600000000000000" pitchFamily="50" charset="-128"/>
              <a:ea typeface="HGSｺﾞｼｯｸM" panose="020B0600000000000000" pitchFamily="50" charset="-128"/>
            </a:endParaRPr>
          </a:p>
          <a:p>
            <a:r>
              <a:rPr kumimoji="1" lang="ja-JP" altLang="en-US" sz="800" dirty="0">
                <a:latin typeface="HGSｺﾞｼｯｸM" panose="020B0600000000000000" pitchFamily="50" charset="-128"/>
                <a:ea typeface="HGSｺﾞｼｯｸM" panose="020B0600000000000000" pitchFamily="50" charset="-128"/>
              </a:rPr>
              <a:t>　</a:t>
            </a:r>
          </a:p>
        </p:txBody>
      </p:sp>
      <p:pic>
        <p:nvPicPr>
          <p:cNvPr id="5" name="図 4" descr="男, フロント, テーブル, 座る が含まれている画像&#10;&#10;自動的に生成された説明">
            <a:extLst>
              <a:ext uri="{FF2B5EF4-FFF2-40B4-BE49-F238E27FC236}">
                <a16:creationId xmlns:a16="http://schemas.microsoft.com/office/drawing/2014/main" id="{5B199933-5F1A-EB11-2D16-88A3D231538B}"/>
              </a:ext>
            </a:extLst>
          </p:cNvPr>
          <p:cNvPicPr>
            <a:picLocks noChangeAspect="1"/>
          </p:cNvPicPr>
          <p:nvPr/>
        </p:nvPicPr>
        <p:blipFill rotWithShape="1">
          <a:blip r:embed="rId7">
            <a:extLst>
              <a:ext uri="{28A0092B-C50C-407E-A947-70E740481C1C}">
                <a14:useLocalDpi xmlns:a14="http://schemas.microsoft.com/office/drawing/2010/main" val="0"/>
              </a:ext>
            </a:extLst>
          </a:blip>
          <a:srcRect l="38333" t="22222" r="33611" b="40371"/>
          <a:stretch/>
        </p:blipFill>
        <p:spPr>
          <a:xfrm>
            <a:off x="2463212" y="271495"/>
            <a:ext cx="1080000" cy="1080000"/>
          </a:xfrm>
          <a:prstGeom prst="ellipse">
            <a:avLst/>
          </a:prstGeom>
          <a:ln>
            <a:noFill/>
          </a:ln>
          <a:effectLst>
            <a:softEdge rad="112500"/>
          </a:effectLst>
        </p:spPr>
      </p:pic>
    </p:spTree>
    <p:extLst>
      <p:ext uri="{BB962C8B-B14F-4D97-AF65-F5344CB8AC3E}">
        <p14:creationId xmlns:p14="http://schemas.microsoft.com/office/powerpoint/2010/main" val="41481451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19131</TotalTime>
  <Words>1756</Words>
  <Application>Microsoft Office PowerPoint</Application>
  <PresentationFormat>A4 210 x 297 mm</PresentationFormat>
  <Paragraphs>106</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HGPｺﾞｼｯｸE</vt:lpstr>
      <vt:lpstr>HGPｺﾞｼｯｸM</vt:lpstr>
      <vt:lpstr>HGSｺﾞｼｯｸM</vt:lpstr>
      <vt:lpstr>HG丸ｺﾞｼｯｸM-PRO</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憲司 田中</dc:creator>
  <cp:lastModifiedBy>ロータリー 湖南</cp:lastModifiedBy>
  <cp:revision>1127</cp:revision>
  <cp:lastPrinted>2019-11-06T02:17:51Z</cp:lastPrinted>
  <dcterms:created xsi:type="dcterms:W3CDTF">2019-06-24T12:07:11Z</dcterms:created>
  <dcterms:modified xsi:type="dcterms:W3CDTF">2022-11-16T04:13:35Z</dcterms:modified>
</cp:coreProperties>
</file>