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6" r:id="rId2"/>
    <p:sldId id="257" r:id="rId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ロータリー 湖南" initials="ロ湖" lastIdx="1" clrIdx="0">
    <p:extLst>
      <p:ext uri="{19B8F6BF-5375-455C-9EA6-DF929625EA0E}">
        <p15:presenceInfo xmlns:p15="http://schemas.microsoft.com/office/powerpoint/2012/main" userId="7e317678ca4cda7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472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p:scale>
          <a:sx n="90" d="100"/>
          <a:sy n="90" d="100"/>
        </p:scale>
        <p:origin x="2772" y="-240"/>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093" cy="495050"/>
          </a:xfrm>
          <a:prstGeom prst="rect">
            <a:avLst/>
          </a:prstGeom>
        </p:spPr>
        <p:txBody>
          <a:bodyPr vert="horz" lIns="90690" tIns="45345" rIns="90690" bIns="4534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100" y="0"/>
            <a:ext cx="2919092" cy="495050"/>
          </a:xfrm>
          <a:prstGeom prst="rect">
            <a:avLst/>
          </a:prstGeom>
        </p:spPr>
        <p:txBody>
          <a:bodyPr vert="horz" lIns="90690" tIns="45345" rIns="90690" bIns="45345" rtlCol="0"/>
          <a:lstStyle>
            <a:lvl1pPr algn="r">
              <a:defRPr sz="1200"/>
            </a:lvl1pPr>
          </a:lstStyle>
          <a:p>
            <a:fld id="{C3790E88-56AF-494A-9B68-72E3DEF678E4}" type="datetimeFigureOut">
              <a:rPr kumimoji="1" lang="ja-JP" altLang="en-US" smtClean="0"/>
              <a:t>2022/1/17</a:t>
            </a:fld>
            <a:endParaRPr kumimoji="1" lang="ja-JP" altLang="en-US"/>
          </a:p>
        </p:txBody>
      </p:sp>
      <p:sp>
        <p:nvSpPr>
          <p:cNvPr id="4" name="スライド イメージ プレースホルダー 3"/>
          <p:cNvSpPr>
            <a:spLocks noGrp="1" noRot="1" noChangeAspect="1"/>
          </p:cNvSpPr>
          <p:nvPr>
            <p:ph type="sldImg" idx="2"/>
          </p:nvPr>
        </p:nvSpPr>
        <p:spPr>
          <a:xfrm>
            <a:off x="2216150" y="1231900"/>
            <a:ext cx="2305050" cy="3330575"/>
          </a:xfrm>
          <a:prstGeom prst="rect">
            <a:avLst/>
          </a:prstGeom>
          <a:noFill/>
          <a:ln w="12700">
            <a:solidFill>
              <a:prstClr val="black"/>
            </a:solidFill>
          </a:ln>
        </p:spPr>
        <p:txBody>
          <a:bodyPr vert="horz" lIns="90690" tIns="45345" rIns="90690" bIns="45345" rtlCol="0" anchor="ctr"/>
          <a:lstStyle/>
          <a:p>
            <a:endParaRPr lang="ja-JP" altLang="en-US"/>
          </a:p>
        </p:txBody>
      </p:sp>
      <p:sp>
        <p:nvSpPr>
          <p:cNvPr id="5" name="ノート プレースホルダー 4"/>
          <p:cNvSpPr>
            <a:spLocks noGrp="1"/>
          </p:cNvSpPr>
          <p:nvPr>
            <p:ph type="body" sz="quarter" idx="3"/>
          </p:nvPr>
        </p:nvSpPr>
        <p:spPr>
          <a:xfrm>
            <a:off x="674363" y="4748696"/>
            <a:ext cx="5388610" cy="3884722"/>
          </a:xfrm>
          <a:prstGeom prst="rect">
            <a:avLst/>
          </a:prstGeom>
        </p:spPr>
        <p:txBody>
          <a:bodyPr vert="horz" lIns="90690" tIns="45345" rIns="90690" bIns="453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64"/>
            <a:ext cx="2919093" cy="495050"/>
          </a:xfrm>
          <a:prstGeom prst="rect">
            <a:avLst/>
          </a:prstGeom>
        </p:spPr>
        <p:txBody>
          <a:bodyPr vert="horz" lIns="90690" tIns="45345" rIns="90690" bIns="4534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100" y="9371264"/>
            <a:ext cx="2919092" cy="495050"/>
          </a:xfrm>
          <a:prstGeom prst="rect">
            <a:avLst/>
          </a:prstGeom>
        </p:spPr>
        <p:txBody>
          <a:bodyPr vert="horz" lIns="90690" tIns="45345" rIns="90690" bIns="45345" rtlCol="0" anchor="b"/>
          <a:lstStyle>
            <a:lvl1pPr algn="r">
              <a:defRPr sz="1200"/>
            </a:lvl1pPr>
          </a:lstStyle>
          <a:p>
            <a:fld id="{6FD86777-088D-4E80-9DE4-B99C0819C93F}" type="slidenum">
              <a:rPr kumimoji="1" lang="ja-JP" altLang="en-US" smtClean="0"/>
              <a:t>‹#›</a:t>
            </a:fld>
            <a:endParaRPr kumimoji="1" lang="ja-JP" altLang="en-US"/>
          </a:p>
        </p:txBody>
      </p:sp>
    </p:spTree>
    <p:extLst>
      <p:ext uri="{BB962C8B-B14F-4D97-AF65-F5344CB8AC3E}">
        <p14:creationId xmlns:p14="http://schemas.microsoft.com/office/powerpoint/2010/main" val="13163836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39428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243915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70779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78037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266559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148997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176693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56441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235629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180763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8976219-7375-48B5-84CB-930B7DB56C02}" type="datetimeFigureOut">
              <a:rPr kumimoji="1" lang="ja-JP" altLang="en-US" smtClean="0"/>
              <a:t>2022/1/17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63876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8976219-7375-48B5-84CB-930B7DB56C02}" type="datetimeFigureOut">
              <a:rPr kumimoji="1" lang="ja-JP" altLang="en-US" smtClean="0"/>
              <a:t>2022/1/17</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E538B95-4512-41E1-A391-70B29AC2E5E4}" type="slidenum">
              <a:rPr kumimoji="1" lang="ja-JP" altLang="en-US" smtClean="0"/>
              <a:t>‹#›</a:t>
            </a:fld>
            <a:endParaRPr kumimoji="1" lang="ja-JP" altLang="en-US"/>
          </a:p>
        </p:txBody>
      </p:sp>
    </p:spTree>
    <p:extLst>
      <p:ext uri="{BB962C8B-B14F-4D97-AF65-F5344CB8AC3E}">
        <p14:creationId xmlns:p14="http://schemas.microsoft.com/office/powerpoint/2010/main" val="633437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tmp"/><Relationship Id="rId5" Type="http://schemas.openxmlformats.org/officeDocument/2006/relationships/hyperlink" Target="https://publicdomainq.net/birthday-cake-0027409/" TargetMode="External"/><Relationship Id="rId4" Type="http://schemas.openxmlformats.org/officeDocument/2006/relationships/image" Target="../media/image3.jp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F2C79C79-4270-4B07-9C21-4528DDEA77AD}"/>
              </a:ext>
            </a:extLst>
          </p:cNvPr>
          <p:cNvSpPr/>
          <p:nvPr/>
        </p:nvSpPr>
        <p:spPr>
          <a:xfrm>
            <a:off x="2439525" y="2194028"/>
            <a:ext cx="4418474" cy="151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31712B6-158A-465B-9B69-12886466C311}"/>
              </a:ext>
            </a:extLst>
          </p:cNvPr>
          <p:cNvSpPr txBox="1"/>
          <p:nvPr/>
        </p:nvSpPr>
        <p:spPr>
          <a:xfrm>
            <a:off x="2401217" y="2206061"/>
            <a:ext cx="4536828" cy="1764000"/>
          </a:xfrm>
          <a:prstGeom prst="rect">
            <a:avLst/>
          </a:prstGeom>
          <a:noFill/>
        </p:spPr>
        <p:txBody>
          <a:bodyPr wrap="square" numCol="2" rtlCol="0">
            <a:spAutoFit/>
          </a:bodyPr>
          <a:lstStyle/>
          <a:p>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12:30	</a:t>
            </a:r>
            <a:r>
              <a:rPr kumimoji="1" lang="ja-JP" altLang="en-US" sz="900" dirty="0">
                <a:latin typeface="HGSｺﾞｼｯｸM" panose="020B0600000000000000" pitchFamily="50" charset="-128"/>
                <a:ea typeface="HGSｺﾞｼｯｸM" panose="020B0600000000000000" pitchFamily="50" charset="-128"/>
              </a:rPr>
              <a:t>開会点鐘</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我等の生業</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お客様紹介</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食事歓談</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p>
          <a:p>
            <a:r>
              <a:rPr kumimoji="1" lang="en-US" altLang="ja-JP" sz="900" dirty="0">
                <a:latin typeface="HGSｺﾞｼｯｸM" panose="020B0600000000000000" pitchFamily="50" charset="-128"/>
                <a:ea typeface="HGSｺﾞｼｯｸM" panose="020B0600000000000000" pitchFamily="50" charset="-128"/>
              </a:rPr>
              <a:t>	</a:t>
            </a:r>
          </a:p>
          <a:p>
            <a:r>
              <a:rPr kumimoji="1" lang="en-US" altLang="ja-JP" sz="900" dirty="0">
                <a:latin typeface="HGSｺﾞｼｯｸM" panose="020B0600000000000000" pitchFamily="50" charset="-128"/>
                <a:ea typeface="HGSｺﾞｼｯｸM" panose="020B0600000000000000" pitchFamily="50" charset="-128"/>
              </a:rPr>
              <a:t>	</a:t>
            </a:r>
          </a:p>
          <a:p>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p>
          <a:p>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12:55	</a:t>
            </a:r>
            <a:r>
              <a:rPr kumimoji="1" lang="ja-JP" altLang="en-US" sz="900" dirty="0">
                <a:latin typeface="HGSｺﾞｼｯｸM" panose="020B0600000000000000" pitchFamily="50" charset="-128"/>
                <a:ea typeface="HGSｺﾞｼｯｸM" panose="020B0600000000000000" pitchFamily="50" charset="-128"/>
              </a:rPr>
              <a:t>会長の時間</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幹事報告</a:t>
            </a:r>
            <a:r>
              <a:rPr kumimoji="1" lang="en-US" altLang="ja-JP" sz="900" dirty="0">
                <a:latin typeface="HGSｺﾞｼｯｸM" panose="020B0600000000000000" pitchFamily="50" charset="-128"/>
                <a:ea typeface="HGSｺﾞｼｯｸM" panose="020B0600000000000000" pitchFamily="50" charset="-128"/>
              </a:rPr>
              <a:t>	</a:t>
            </a: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委員会同好会報告</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卓話　川合均会員</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13:25 	</a:t>
            </a:r>
            <a:r>
              <a:rPr kumimoji="1" lang="ja-JP" altLang="en-US" sz="900" dirty="0">
                <a:latin typeface="HGSｺﾞｼｯｸM" panose="020B0600000000000000" pitchFamily="50" charset="-128"/>
                <a:ea typeface="HGSｺﾞｼｯｸM" panose="020B0600000000000000" pitchFamily="50" charset="-128"/>
              </a:rPr>
              <a:t>ニコニコ報告</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出席報告</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閉会点鐘</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		</a:t>
            </a:r>
            <a:endParaRPr kumimoji="1" lang="ja-JP" altLang="en-US" sz="900" dirty="0">
              <a:latin typeface="HGSｺﾞｼｯｸM" panose="020B0600000000000000" pitchFamily="50" charset="-128"/>
              <a:ea typeface="HGSｺﾞｼｯｸM" panose="020B0600000000000000" pitchFamily="50" charset="-128"/>
            </a:endParaRPr>
          </a:p>
        </p:txBody>
      </p:sp>
      <p:sp>
        <p:nvSpPr>
          <p:cNvPr id="51" name="正方形/長方形 50">
            <a:extLst>
              <a:ext uri="{FF2B5EF4-FFF2-40B4-BE49-F238E27FC236}">
                <a16:creationId xmlns:a16="http://schemas.microsoft.com/office/drawing/2014/main" id="{2CE4ED3E-3970-42C4-8FEE-039931C2CAA5}"/>
              </a:ext>
            </a:extLst>
          </p:cNvPr>
          <p:cNvSpPr/>
          <p:nvPr/>
        </p:nvSpPr>
        <p:spPr>
          <a:xfrm>
            <a:off x="-6350" y="8651772"/>
            <a:ext cx="6857999" cy="11419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8000"/>
              </a:highlight>
            </a:endParaRPr>
          </a:p>
        </p:txBody>
      </p:sp>
      <p:sp>
        <p:nvSpPr>
          <p:cNvPr id="23" name="正方形/長方形 22">
            <a:extLst>
              <a:ext uri="{FF2B5EF4-FFF2-40B4-BE49-F238E27FC236}">
                <a16:creationId xmlns:a16="http://schemas.microsoft.com/office/drawing/2014/main" id="{854FA0C7-B9CE-4DE6-86AA-0272CEC0F01A}"/>
              </a:ext>
            </a:extLst>
          </p:cNvPr>
          <p:cNvSpPr/>
          <p:nvPr/>
        </p:nvSpPr>
        <p:spPr>
          <a:xfrm>
            <a:off x="0" y="-1"/>
            <a:ext cx="6858000" cy="1891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57A55F50-C12A-406D-82F2-FC3EAA4BD6A0}"/>
              </a:ext>
            </a:extLst>
          </p:cNvPr>
          <p:cNvSpPr/>
          <p:nvPr/>
        </p:nvSpPr>
        <p:spPr>
          <a:xfrm>
            <a:off x="159657" y="-321447"/>
            <a:ext cx="2104572" cy="4065193"/>
          </a:xfrm>
          <a:prstGeom prst="roundRect">
            <a:avLst>
              <a:gd name="adj" fmla="val 5503"/>
            </a:avLst>
          </a:prstGeom>
          <a:solidFill>
            <a:srgbClr val="FFFFFF"/>
          </a:solidFill>
          <a:ln>
            <a:solidFill>
              <a:schemeClr val="accent6">
                <a:lumMod val="40000"/>
                <a:lumOff val="60000"/>
              </a:schemeClr>
            </a:solidFill>
          </a:ln>
          <a:effectLst>
            <a:outerShdw blurRad="50800" dist="381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6">
                  <a:lumMod val="75000"/>
                </a:schemeClr>
              </a:solidFill>
            </a:endParaRPr>
          </a:p>
        </p:txBody>
      </p:sp>
      <p:sp>
        <p:nvSpPr>
          <p:cNvPr id="13" name="正方形/長方形 12">
            <a:extLst>
              <a:ext uri="{FF2B5EF4-FFF2-40B4-BE49-F238E27FC236}">
                <a16:creationId xmlns:a16="http://schemas.microsoft.com/office/drawing/2014/main" id="{933ABADB-47FB-4B1D-9F3B-279D8A240644}"/>
              </a:ext>
            </a:extLst>
          </p:cNvPr>
          <p:cNvSpPr/>
          <p:nvPr/>
        </p:nvSpPr>
        <p:spPr>
          <a:xfrm>
            <a:off x="2521347" y="1519700"/>
            <a:ext cx="3066653" cy="462446"/>
          </a:xfrm>
          <a:prstGeom prst="rect">
            <a:avLst/>
          </a:prstGeom>
          <a:noFill/>
          <a:ln>
            <a:noFill/>
          </a:ln>
        </p:spPr>
        <p:txBody>
          <a:bodyPr wrap="square" lIns="91440" tIns="45720" rIns="91440" bIns="4572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ja-JP" altLang="en-US" sz="800" b="0" kern="1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～クラブテーマ～</a:t>
            </a:r>
            <a:endParaRPr lang="en-US" altLang="ja-JP" sz="800" b="0" kern="1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a:p>
            <a:pPr algn="l"/>
            <a:r>
              <a:rPr lang="ja-JP" altLang="en-US" sz="1200" b="0" kern="1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「地域の水土里（みどり）を大切に！」</a:t>
            </a:r>
            <a:endParaRPr lang="ja-JP" altLang="en-US" sz="1200" b="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cxnSp>
        <p:nvCxnSpPr>
          <p:cNvPr id="17" name="直線コネクタ 16">
            <a:extLst>
              <a:ext uri="{FF2B5EF4-FFF2-40B4-BE49-F238E27FC236}">
                <a16:creationId xmlns:a16="http://schemas.microsoft.com/office/drawing/2014/main" id="{FDD3CD98-4094-48CD-80D9-14FB84E29E3E}"/>
              </a:ext>
            </a:extLst>
          </p:cNvPr>
          <p:cNvCxnSpPr>
            <a:cxnSpLocks/>
          </p:cNvCxnSpPr>
          <p:nvPr/>
        </p:nvCxnSpPr>
        <p:spPr>
          <a:xfrm>
            <a:off x="220407" y="2756514"/>
            <a:ext cx="198307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D0A990B6-893C-46FC-8A20-270F690F9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456" y="347927"/>
            <a:ext cx="1155332" cy="33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74BDAADE-402B-459F-842C-28AC3B43FF08}"/>
              </a:ext>
            </a:extLst>
          </p:cNvPr>
          <p:cNvSpPr/>
          <p:nvPr/>
        </p:nvSpPr>
        <p:spPr>
          <a:xfrm>
            <a:off x="2570072" y="1058580"/>
            <a:ext cx="969478" cy="376578"/>
          </a:xfrm>
          <a:prstGeom prst="rect">
            <a:avLst/>
          </a:prstGeom>
        </p:spPr>
        <p:txBody>
          <a:bodyPr wrap="square">
            <a:spAutoFit/>
          </a:bodyPr>
          <a:lstStyle/>
          <a:p>
            <a:r>
              <a:rPr lang="ja-JP" altLang="en-US" sz="600" dirty="0">
                <a:solidFill>
                  <a:schemeClr val="dk1"/>
                </a:solidFill>
                <a:latin typeface="HG丸ｺﾞｼｯｸM-PRO" panose="020F0600000000000000" pitchFamily="50" charset="-128"/>
                <a:ea typeface="HG丸ｺﾞｼｯｸM-PRO" panose="020F0600000000000000" pitchFamily="50" charset="-128"/>
              </a:rPr>
              <a:t>国際ロータリー</a:t>
            </a:r>
            <a:endParaRPr lang="en-US" altLang="ja-JP" sz="600" dirty="0">
              <a:solidFill>
                <a:schemeClr val="dk1"/>
              </a:solidFill>
              <a:latin typeface="HG丸ｺﾞｼｯｸM-PRO" panose="020F0600000000000000" pitchFamily="50" charset="-128"/>
              <a:ea typeface="HG丸ｺﾞｼｯｸM-PRO" panose="020F0600000000000000" pitchFamily="50" charset="-128"/>
            </a:endParaRPr>
          </a:p>
          <a:p>
            <a:r>
              <a:rPr lang="en-US" altLang="ja-JP" sz="600" dirty="0">
                <a:solidFill>
                  <a:schemeClr val="dk1"/>
                </a:solidFill>
                <a:latin typeface="HG丸ｺﾞｼｯｸM-PRO" panose="020F0600000000000000" pitchFamily="50" charset="-128"/>
                <a:ea typeface="HG丸ｺﾞｼｯｸM-PRO" panose="020F0600000000000000" pitchFamily="50" charset="-128"/>
              </a:rPr>
              <a:t>2021-22</a:t>
            </a:r>
            <a:r>
              <a:rPr lang="ja-JP" altLang="en-US" sz="600" dirty="0">
                <a:solidFill>
                  <a:schemeClr val="dk1"/>
                </a:solidFill>
                <a:latin typeface="HG丸ｺﾞｼｯｸM-PRO" panose="020F0600000000000000" pitchFamily="50" charset="-128"/>
                <a:ea typeface="HG丸ｺﾞｼｯｸM-PRO" panose="020F0600000000000000" pitchFamily="50" charset="-128"/>
              </a:rPr>
              <a:t>年度会長</a:t>
            </a:r>
            <a:endParaRPr lang="en-US" altLang="ja-JP" sz="600" dirty="0">
              <a:solidFill>
                <a:schemeClr val="dk1"/>
              </a:solidFill>
              <a:latin typeface="HG丸ｺﾞｼｯｸM-PRO" panose="020F0600000000000000" pitchFamily="50" charset="-128"/>
              <a:ea typeface="HG丸ｺﾞｼｯｸM-PRO" panose="020F0600000000000000" pitchFamily="50" charset="-128"/>
            </a:endParaRPr>
          </a:p>
          <a:p>
            <a:pPr>
              <a:lnSpc>
                <a:spcPts val="900"/>
              </a:lnSpc>
            </a:pPr>
            <a:r>
              <a:rPr lang="ja-JP" altLang="en-US" sz="600" dirty="0">
                <a:solidFill>
                  <a:schemeClr val="dk1"/>
                </a:solidFill>
                <a:latin typeface="HG丸ｺﾞｼｯｸM-PRO" panose="020F0600000000000000" pitchFamily="50" charset="-128"/>
                <a:ea typeface="HG丸ｺﾞｼｯｸM-PRO" panose="020F0600000000000000" pitchFamily="50" charset="-128"/>
              </a:rPr>
              <a:t>シェカール・メータ</a:t>
            </a:r>
            <a:endParaRPr lang="en-US" altLang="ja-JP" sz="600" dirty="0">
              <a:solidFill>
                <a:schemeClr val="dk1"/>
              </a:solidFill>
              <a:latin typeface="HG丸ｺﾞｼｯｸM-PRO" panose="020F0600000000000000" pitchFamily="50" charset="-128"/>
              <a:ea typeface="HG丸ｺﾞｼｯｸM-PRO" panose="020F0600000000000000" pitchFamily="50" charset="-128"/>
            </a:endParaRPr>
          </a:p>
        </p:txBody>
      </p:sp>
      <p:sp>
        <p:nvSpPr>
          <p:cNvPr id="22" name="テキスト ボックス 3">
            <a:extLst>
              <a:ext uri="{FF2B5EF4-FFF2-40B4-BE49-F238E27FC236}">
                <a16:creationId xmlns:a16="http://schemas.microsoft.com/office/drawing/2014/main" id="{B56FF7D4-6945-4F45-83FE-E4AC3AC939B7}"/>
              </a:ext>
            </a:extLst>
          </p:cNvPr>
          <p:cNvSpPr txBox="1"/>
          <p:nvPr/>
        </p:nvSpPr>
        <p:spPr>
          <a:xfrm>
            <a:off x="4224581" y="1045759"/>
            <a:ext cx="1208537" cy="4022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rPr>
              <a:t>国際ロータリー第</a:t>
            </a:r>
            <a:r>
              <a:rPr lang="en-US" altLang="ja-JP"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rPr>
              <a:t>2650</a:t>
            </a:r>
            <a:r>
              <a:rPr lang="ja-JP" altLang="en-US"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rPr>
              <a:t>地区</a:t>
            </a:r>
            <a:endParaRPr lang="en-US" altLang="ja-JP"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endParaRPr>
          </a:p>
          <a:p>
            <a:pPr algn="l"/>
            <a:r>
              <a:rPr lang="en-US" altLang="ja-JP"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rPr>
              <a:t>2021-22</a:t>
            </a:r>
            <a:r>
              <a:rPr lang="ja-JP" altLang="en-US" sz="600" b="0" i="0" u="none" strike="noStrike" baseline="0" dirty="0">
                <a:solidFill>
                  <a:schemeClr val="dk1"/>
                </a:solidFill>
                <a:latin typeface="HG丸ｺﾞｼｯｸM-PRO" panose="020F0600000000000000" pitchFamily="50" charset="-128"/>
                <a:ea typeface="HG丸ｺﾞｼｯｸM-PRO" panose="020F0600000000000000" pitchFamily="50" charset="-128"/>
                <a:cs typeface="+mn-cs"/>
              </a:rPr>
              <a:t>年度ガバナー</a:t>
            </a:r>
            <a:r>
              <a:rPr lang="ja-JP" altLang="en-US" sz="600" b="0" i="0" u="none" strike="noStrike" baseline="0" dirty="0">
                <a:solidFill>
                  <a:srgbClr val="000000"/>
                </a:solidFill>
                <a:latin typeface="HG丸ｺﾞｼｯｸM-PRO" panose="020F0600000000000000" pitchFamily="50" charset="-128"/>
                <a:ea typeface="HG丸ｺﾞｼｯｸM-PRO" panose="020F0600000000000000" pitchFamily="50" charset="-128"/>
              </a:rPr>
              <a:t> </a:t>
            </a:r>
            <a:endParaRPr lang="en-US" altLang="ja-JP" sz="600" b="0" i="0" u="none" strike="noStrike" baseline="0" dirty="0">
              <a:solidFill>
                <a:srgbClr val="000000"/>
              </a:solidFill>
              <a:latin typeface="HG丸ｺﾞｼｯｸM-PRO" panose="020F0600000000000000" pitchFamily="50" charset="-128"/>
              <a:ea typeface="HG丸ｺﾞｼｯｸM-PRO" panose="020F0600000000000000" pitchFamily="50" charset="-128"/>
            </a:endParaRPr>
          </a:p>
          <a:p>
            <a:pPr algn="l"/>
            <a:r>
              <a:rPr lang="ja-JP" altLang="en-US" sz="600" b="0" i="0" u="none" strike="noStrike" baseline="0" dirty="0">
                <a:solidFill>
                  <a:srgbClr val="000000"/>
                </a:solidFill>
                <a:latin typeface="HG丸ｺﾞｼｯｸM-PRO" panose="020F0600000000000000" pitchFamily="50" charset="-128"/>
                <a:ea typeface="HG丸ｺﾞｼｯｸM-PRO" panose="020F0600000000000000" pitchFamily="50" charset="-128"/>
              </a:rPr>
              <a:t>馬場　益弘</a:t>
            </a:r>
            <a:r>
              <a:rPr lang="ja-JP" altLang="en-US" sz="800" b="0" i="0" u="none" strike="noStrike" baseline="0" dirty="0">
                <a:solidFill>
                  <a:srgbClr val="000000"/>
                </a:solidFill>
                <a:latin typeface="HG丸ｺﾞｼｯｸM-PRO" panose="020F0600000000000000" pitchFamily="50" charset="-128"/>
                <a:ea typeface="HG丸ｺﾞｼｯｸM-PRO" panose="020F0600000000000000" pitchFamily="50" charset="-128"/>
              </a:rPr>
              <a:t>	</a:t>
            </a:r>
          </a:p>
        </p:txBody>
      </p:sp>
      <p:cxnSp>
        <p:nvCxnSpPr>
          <p:cNvPr id="26" name="直線コネクタ 25">
            <a:extLst>
              <a:ext uri="{FF2B5EF4-FFF2-40B4-BE49-F238E27FC236}">
                <a16:creationId xmlns:a16="http://schemas.microsoft.com/office/drawing/2014/main" id="{4401F60B-BC1C-4FC5-90A0-F82DDF39CC35}"/>
              </a:ext>
            </a:extLst>
          </p:cNvPr>
          <p:cNvCxnSpPr>
            <a:cxnSpLocks/>
          </p:cNvCxnSpPr>
          <p:nvPr/>
        </p:nvCxnSpPr>
        <p:spPr>
          <a:xfrm>
            <a:off x="5554511" y="222248"/>
            <a:ext cx="0" cy="1816102"/>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8E36AA57-8312-477D-9595-0C6E0046519B}"/>
              </a:ext>
            </a:extLst>
          </p:cNvPr>
          <p:cNvSpPr txBox="1"/>
          <p:nvPr/>
        </p:nvSpPr>
        <p:spPr>
          <a:xfrm>
            <a:off x="5750594" y="676003"/>
            <a:ext cx="1013027" cy="830997"/>
          </a:xfrm>
          <a:prstGeom prst="rect">
            <a:avLst/>
          </a:prstGeom>
          <a:noFill/>
        </p:spPr>
        <p:txBody>
          <a:bodyPr wrap="square" rtlCol="0">
            <a:spAutoFit/>
          </a:bodyPr>
          <a:lstStyle/>
          <a:p>
            <a:r>
              <a:rPr kumimoji="1" lang="ja-JP" altLang="en-US" sz="4800" dirty="0">
                <a:solidFill>
                  <a:schemeClr val="accent4">
                    <a:lumMod val="75000"/>
                  </a:schemeClr>
                </a:solidFill>
                <a:latin typeface="HGPｺﾞｼｯｸE" panose="020B0900000000000000" pitchFamily="50" charset="-128"/>
                <a:ea typeface="HGPｺﾞｼｯｸE" panose="020B0900000000000000" pitchFamily="50" charset="-128"/>
              </a:rPr>
              <a:t>３３</a:t>
            </a:r>
          </a:p>
        </p:txBody>
      </p:sp>
      <p:sp>
        <p:nvSpPr>
          <p:cNvPr id="28" name="正方形/長方形 27">
            <a:extLst>
              <a:ext uri="{FF2B5EF4-FFF2-40B4-BE49-F238E27FC236}">
                <a16:creationId xmlns:a16="http://schemas.microsoft.com/office/drawing/2014/main" id="{BD7B4270-F836-4B50-8429-1BA7EF45E31F}"/>
              </a:ext>
            </a:extLst>
          </p:cNvPr>
          <p:cNvSpPr/>
          <p:nvPr/>
        </p:nvSpPr>
        <p:spPr>
          <a:xfrm>
            <a:off x="159657" y="2763270"/>
            <a:ext cx="2104572" cy="916469"/>
          </a:xfrm>
          <a:prstGeom prst="rect">
            <a:avLst/>
          </a:prstGeom>
        </p:spPr>
        <p:txBody>
          <a:bodyPr wrap="square">
            <a:spAutoFit/>
          </a:bodyPr>
          <a:lstStyle/>
          <a:p>
            <a:pPr rtl="1">
              <a:lnSpc>
                <a:spcPts val="1100"/>
              </a:lnSpc>
              <a:defRPr sz="1000"/>
            </a:pP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創立</a:t>
            </a:r>
            <a:r>
              <a:rPr lang="en-US" altLang="ja-JP" sz="600" dirty="0">
                <a:solidFill>
                  <a:srgbClr val="000000"/>
                </a:solidFill>
                <a:latin typeface="HGSｺﾞｼｯｸM" panose="020B0600000000000000" pitchFamily="50" charset="-128"/>
                <a:ea typeface="HGSｺﾞｼｯｸM" panose="020B0600000000000000" pitchFamily="50" charset="-128"/>
              </a:rPr>
              <a:t>】1989</a:t>
            </a:r>
            <a:r>
              <a:rPr lang="ja-JP" altLang="en-US" sz="600" dirty="0">
                <a:solidFill>
                  <a:srgbClr val="000000"/>
                </a:solidFill>
                <a:latin typeface="HGSｺﾞｼｯｸM" panose="020B0600000000000000" pitchFamily="50" charset="-128"/>
                <a:ea typeface="HGSｺﾞｼｯｸM" panose="020B0600000000000000" pitchFamily="50" charset="-128"/>
              </a:rPr>
              <a:t>年</a:t>
            </a:r>
            <a:r>
              <a:rPr lang="en-US" altLang="ja-JP" sz="600" dirty="0">
                <a:solidFill>
                  <a:srgbClr val="000000"/>
                </a:solidFill>
                <a:latin typeface="HGSｺﾞｼｯｸM" panose="020B0600000000000000" pitchFamily="50" charset="-128"/>
                <a:ea typeface="HGSｺﾞｼｯｸM" panose="020B0600000000000000" pitchFamily="50" charset="-128"/>
              </a:rPr>
              <a:t>6</a:t>
            </a:r>
            <a:r>
              <a:rPr lang="ja-JP" altLang="en-US" sz="600" dirty="0">
                <a:solidFill>
                  <a:srgbClr val="000000"/>
                </a:solidFill>
                <a:latin typeface="HGSｺﾞｼｯｸM" panose="020B0600000000000000" pitchFamily="50" charset="-128"/>
                <a:ea typeface="HGSｺﾞｼｯｸM" panose="020B0600000000000000" pitchFamily="50" charset="-128"/>
              </a:rPr>
              <a:t>月</a:t>
            </a:r>
            <a:r>
              <a:rPr lang="en-US" altLang="ja-JP" sz="600" dirty="0">
                <a:solidFill>
                  <a:srgbClr val="000000"/>
                </a:solidFill>
                <a:latin typeface="HGSｺﾞｼｯｸM" panose="020B0600000000000000" pitchFamily="50" charset="-128"/>
                <a:ea typeface="HGSｺﾞｼｯｸM" panose="020B0600000000000000" pitchFamily="50" charset="-128"/>
              </a:rPr>
              <a:t>8</a:t>
            </a:r>
            <a:r>
              <a:rPr lang="ja-JP" altLang="en-US" sz="600" dirty="0">
                <a:solidFill>
                  <a:srgbClr val="000000"/>
                </a:solidFill>
                <a:latin typeface="HGSｺﾞｼｯｸM" panose="020B0600000000000000" pitchFamily="50" charset="-128"/>
                <a:ea typeface="HGSｺﾞｼｯｸM" panose="020B0600000000000000" pitchFamily="50" charset="-128"/>
              </a:rPr>
              <a:t>日</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認証</a:t>
            </a:r>
            <a:r>
              <a:rPr lang="en-US" altLang="ja-JP" sz="600" dirty="0">
                <a:solidFill>
                  <a:srgbClr val="000000"/>
                </a:solidFill>
                <a:latin typeface="HGSｺﾞｼｯｸM" panose="020B0600000000000000" pitchFamily="50" charset="-128"/>
                <a:ea typeface="HGSｺﾞｼｯｸM" panose="020B0600000000000000" pitchFamily="50" charset="-128"/>
              </a:rPr>
              <a:t>】1989</a:t>
            </a:r>
            <a:r>
              <a:rPr lang="ja-JP" altLang="en-US" sz="600" dirty="0">
                <a:solidFill>
                  <a:srgbClr val="000000"/>
                </a:solidFill>
                <a:latin typeface="HGSｺﾞｼｯｸM" panose="020B0600000000000000" pitchFamily="50" charset="-128"/>
                <a:ea typeface="HGSｺﾞｼｯｸM" panose="020B0600000000000000" pitchFamily="50" charset="-128"/>
              </a:rPr>
              <a:t>年</a:t>
            </a:r>
            <a:r>
              <a:rPr lang="en-US" altLang="ja-JP" sz="600" dirty="0">
                <a:solidFill>
                  <a:srgbClr val="000000"/>
                </a:solidFill>
                <a:latin typeface="HGSｺﾞｼｯｸM" panose="020B0600000000000000" pitchFamily="50" charset="-128"/>
                <a:ea typeface="HGSｺﾞｼｯｸM" panose="020B0600000000000000" pitchFamily="50" charset="-128"/>
              </a:rPr>
              <a:t>6</a:t>
            </a:r>
            <a:r>
              <a:rPr lang="ja-JP" altLang="en-US" sz="600" dirty="0">
                <a:solidFill>
                  <a:srgbClr val="000000"/>
                </a:solidFill>
                <a:latin typeface="HGSｺﾞｼｯｸM" panose="020B0600000000000000" pitchFamily="50" charset="-128"/>
                <a:ea typeface="HGSｺﾞｼｯｸM" panose="020B0600000000000000" pitchFamily="50" charset="-128"/>
              </a:rPr>
              <a:t>月</a:t>
            </a:r>
            <a:r>
              <a:rPr lang="en-US" altLang="ja-JP" sz="600" dirty="0">
                <a:solidFill>
                  <a:srgbClr val="000000"/>
                </a:solidFill>
                <a:latin typeface="HGSｺﾞｼｯｸM" panose="020B0600000000000000" pitchFamily="50" charset="-128"/>
                <a:ea typeface="HGSｺﾞｼｯｸM" panose="020B0600000000000000" pitchFamily="50" charset="-128"/>
              </a:rPr>
              <a:t>26</a:t>
            </a:r>
            <a:r>
              <a:rPr lang="ja-JP" altLang="en-US" sz="600" dirty="0">
                <a:solidFill>
                  <a:srgbClr val="000000"/>
                </a:solidFill>
                <a:latin typeface="HGSｺﾞｼｯｸM" panose="020B0600000000000000" pitchFamily="50" charset="-128"/>
                <a:ea typeface="HGSｺﾞｼｯｸM" panose="020B0600000000000000" pitchFamily="50" charset="-128"/>
              </a:rPr>
              <a:t>日 </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例会</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毎週木曜日</a:t>
            </a:r>
            <a:r>
              <a:rPr lang="en-US" altLang="ja-JP" sz="600" dirty="0">
                <a:solidFill>
                  <a:srgbClr val="000000"/>
                </a:solidFill>
                <a:latin typeface="HGSｺﾞｼｯｸM" panose="020B0600000000000000" pitchFamily="50" charset="-128"/>
                <a:ea typeface="HGSｺﾞｼｯｸM" panose="020B0600000000000000" pitchFamily="50" charset="-128"/>
              </a:rPr>
              <a:t>12:30</a:t>
            </a:r>
            <a:r>
              <a:rPr lang="ja-JP" altLang="en-US" sz="600" dirty="0">
                <a:solidFill>
                  <a:srgbClr val="000000"/>
                </a:solidFill>
                <a:latin typeface="HGSｺﾞｼｯｸM" panose="020B0600000000000000" pitchFamily="50" charset="-128"/>
                <a:ea typeface="HGSｺﾞｼｯｸM" panose="020B0600000000000000" pitchFamily="50" charset="-128"/>
              </a:rPr>
              <a:t>～</a:t>
            </a:r>
            <a:r>
              <a:rPr lang="en-US" altLang="ja-JP" sz="600" dirty="0">
                <a:solidFill>
                  <a:srgbClr val="000000"/>
                </a:solidFill>
                <a:latin typeface="HGSｺﾞｼｯｸM" panose="020B0600000000000000" pitchFamily="50" charset="-128"/>
                <a:ea typeface="HGSｺﾞｼｯｸM" panose="020B0600000000000000" pitchFamily="50" charset="-128"/>
              </a:rPr>
              <a:t>13:30</a:t>
            </a:r>
            <a:r>
              <a:rPr lang="ja-JP" altLang="en-US" sz="600"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会場</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やまりゅう </a:t>
            </a:r>
            <a:r>
              <a:rPr lang="en-US" altLang="ja-JP" sz="600" b="1" dirty="0">
                <a:solidFill>
                  <a:srgbClr val="000000"/>
                </a:solidFill>
                <a:latin typeface="HGSｺﾞｼｯｸM" panose="020B0600000000000000" pitchFamily="50" charset="-128"/>
                <a:ea typeface="HGSｺﾞｼｯｸM" panose="020B0600000000000000" pitchFamily="50" charset="-128"/>
              </a:rPr>
              <a:t>Tel</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(0748)72-0137</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b="1" dirty="0">
                <a:solidFill>
                  <a:srgbClr val="000000"/>
                </a:solidFill>
                <a:latin typeface="HGSｺﾞｼｯｸM" panose="020B0600000000000000" pitchFamily="50" charset="-128"/>
                <a:ea typeface="HGSｺﾞｼｯｸM" panose="020B0600000000000000" pitchFamily="50" charset="-128"/>
              </a:rPr>
              <a:t>Fax</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(0748)72-2870</a:t>
            </a:r>
            <a:r>
              <a:rPr lang="ja-JP" altLang="en-US" sz="600"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事務所</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滋賀県湖南市中央</a:t>
            </a:r>
            <a:r>
              <a:rPr lang="en-US" altLang="ja-JP" sz="600" dirty="0">
                <a:solidFill>
                  <a:srgbClr val="000000"/>
                </a:solidFill>
                <a:latin typeface="HGSｺﾞｼｯｸM" panose="020B0600000000000000" pitchFamily="50" charset="-128"/>
                <a:ea typeface="HGSｺﾞｼｯｸM" panose="020B0600000000000000" pitchFamily="50" charset="-128"/>
              </a:rPr>
              <a:t>5</a:t>
            </a:r>
            <a:r>
              <a:rPr lang="ja-JP" altLang="en-US" sz="600" dirty="0">
                <a:solidFill>
                  <a:srgbClr val="000000"/>
                </a:solidFill>
                <a:latin typeface="HGSｺﾞｼｯｸM" panose="020B0600000000000000" pitchFamily="50" charset="-128"/>
                <a:ea typeface="HGSｺﾞｼｯｸM" panose="020B0600000000000000" pitchFamily="50" charset="-128"/>
              </a:rPr>
              <a:t>丁目</a:t>
            </a:r>
            <a:r>
              <a:rPr lang="en-US" altLang="ja-JP" sz="600" dirty="0">
                <a:solidFill>
                  <a:srgbClr val="000000"/>
                </a:solidFill>
                <a:latin typeface="HGSｺﾞｼｯｸM" panose="020B0600000000000000" pitchFamily="50" charset="-128"/>
                <a:ea typeface="HGSｺﾞｼｯｸM" panose="020B0600000000000000" pitchFamily="50" charset="-128"/>
              </a:rPr>
              <a:t>62</a:t>
            </a:r>
            <a:r>
              <a:rPr lang="ja-JP" altLang="en-US" sz="600" dirty="0">
                <a:solidFill>
                  <a:srgbClr val="000000"/>
                </a:solidFill>
                <a:latin typeface="HGSｺﾞｼｯｸM" panose="020B0600000000000000" pitchFamily="50" charset="-128"/>
                <a:ea typeface="HGSｺﾞｼｯｸM" panose="020B0600000000000000" pitchFamily="50" charset="-128"/>
              </a:rPr>
              <a:t>番地　</a:t>
            </a:r>
            <a:r>
              <a:rPr lang="en-US" altLang="ja-JP" sz="600" b="1" dirty="0">
                <a:solidFill>
                  <a:srgbClr val="000000"/>
                </a:solidFill>
                <a:latin typeface="HGSｺﾞｼｯｸM" panose="020B0600000000000000" pitchFamily="50" charset="-128"/>
                <a:ea typeface="HGSｺﾞｼｯｸM" panose="020B0600000000000000" pitchFamily="50" charset="-128"/>
              </a:rPr>
              <a:t>Tel</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(0748)72-5577</a:t>
            </a:r>
            <a:r>
              <a:rPr lang="ja-JP" altLang="en-US" sz="600" dirty="0">
                <a:solidFill>
                  <a:srgbClr val="000000"/>
                </a:solidFill>
                <a:latin typeface="HGSｺﾞｼｯｸM" panose="020B0600000000000000" pitchFamily="50" charset="-128"/>
                <a:ea typeface="HGSｺﾞｼｯｸM" panose="020B0600000000000000" pitchFamily="50" charset="-128"/>
              </a:rPr>
              <a:t>　</a:t>
            </a:r>
            <a:r>
              <a:rPr lang="en-US" altLang="ja-JP" sz="600" b="1" dirty="0">
                <a:solidFill>
                  <a:srgbClr val="000000"/>
                </a:solidFill>
                <a:latin typeface="HGSｺﾞｼｯｸM" panose="020B0600000000000000" pitchFamily="50" charset="-128"/>
                <a:ea typeface="HGSｺﾞｼｯｸM" panose="020B0600000000000000" pitchFamily="50" charset="-128"/>
              </a:rPr>
              <a:t>Fax</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(0748)72-5588</a:t>
            </a:r>
            <a:r>
              <a:rPr lang="ja-JP" altLang="en-US" sz="600" b="1" dirty="0">
                <a:solidFill>
                  <a:srgbClr val="000000"/>
                </a:solidFill>
                <a:latin typeface="HGSｺﾞｼｯｸM" panose="020B0600000000000000" pitchFamily="50" charset="-128"/>
                <a:ea typeface="HGSｺﾞｼｯｸM" panose="020B0600000000000000" pitchFamily="50" charset="-128"/>
              </a:rPr>
              <a:t>  </a:t>
            </a:r>
            <a:r>
              <a:rPr lang="en-US" altLang="ja-JP" sz="600" b="1" dirty="0">
                <a:solidFill>
                  <a:srgbClr val="000000"/>
                </a:solidFill>
                <a:latin typeface="HGSｺﾞｼｯｸM" panose="020B0600000000000000" pitchFamily="50" charset="-128"/>
                <a:ea typeface="HGSｺﾞｼｯｸM" panose="020B0600000000000000" pitchFamily="50" charset="-128"/>
              </a:rPr>
              <a:t>mai</a:t>
            </a:r>
            <a:r>
              <a:rPr lang="en-US" altLang="ja-JP" sz="600" dirty="0">
                <a:solidFill>
                  <a:srgbClr val="000000"/>
                </a:solidFill>
                <a:latin typeface="HGSｺﾞｼｯｸM" panose="020B0600000000000000" pitchFamily="50" charset="-128"/>
                <a:ea typeface="HGSｺﾞｼｯｸM" panose="020B0600000000000000" pitchFamily="50" charset="-128"/>
              </a:rPr>
              <a:t>l:</a:t>
            </a:r>
            <a:r>
              <a:rPr lang="ja-JP" altLang="en-US" sz="600"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konan-rc@mx.bw.dream.jp</a:t>
            </a:r>
            <a:r>
              <a:rPr lang="ja-JP" altLang="en-US" sz="600" dirty="0">
                <a:solidFill>
                  <a:srgbClr val="000000"/>
                </a:solidFill>
                <a:latin typeface="HGSｺﾞｼｯｸM" panose="020B0600000000000000" pitchFamily="50" charset="-128"/>
                <a:ea typeface="HGSｺﾞｼｯｸM" panose="020B0600000000000000" pitchFamily="50" charset="-128"/>
              </a:rPr>
              <a:t>　</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姉妹クラブ</a:t>
            </a:r>
            <a:r>
              <a:rPr lang="en-US" altLang="ja-JP" sz="600" dirty="0">
                <a:solidFill>
                  <a:srgbClr val="000000"/>
                </a:solidFill>
                <a:latin typeface="HGSｺﾞｼｯｸM" panose="020B0600000000000000" pitchFamily="50" charset="-128"/>
                <a:ea typeface="HGSｺﾞｼｯｸM" panose="020B0600000000000000" pitchFamily="50" charset="-128"/>
              </a:rPr>
              <a:t>】</a:t>
            </a:r>
            <a:r>
              <a:rPr lang="ja-JP" altLang="en-US" sz="600" dirty="0">
                <a:solidFill>
                  <a:srgbClr val="000000"/>
                </a:solidFill>
                <a:latin typeface="HGSｺﾞｼｯｸM" panose="020B0600000000000000" pitchFamily="50" charset="-128"/>
                <a:ea typeface="HGSｺﾞｼｯｸM" panose="020B0600000000000000" pitchFamily="50" charset="-128"/>
              </a:rPr>
              <a:t>台北府門扶輪社</a:t>
            </a:r>
          </a:p>
        </p:txBody>
      </p:sp>
      <p:pic>
        <p:nvPicPr>
          <p:cNvPr id="31" name="図 30">
            <a:extLst>
              <a:ext uri="{FF2B5EF4-FFF2-40B4-BE49-F238E27FC236}">
                <a16:creationId xmlns:a16="http://schemas.microsoft.com/office/drawing/2014/main" id="{C6DFE392-0856-42C8-BB85-1DB10A2C4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02" y="218710"/>
            <a:ext cx="1245481" cy="2386080"/>
          </a:xfrm>
          <a:prstGeom prst="rect">
            <a:avLst/>
          </a:prstGeom>
        </p:spPr>
      </p:pic>
      <p:sp>
        <p:nvSpPr>
          <p:cNvPr id="32" name="テキスト ボックス 31">
            <a:extLst>
              <a:ext uri="{FF2B5EF4-FFF2-40B4-BE49-F238E27FC236}">
                <a16:creationId xmlns:a16="http://schemas.microsoft.com/office/drawing/2014/main" id="{179D2B98-E837-49AC-A7EC-90EB320F9ED8}"/>
              </a:ext>
            </a:extLst>
          </p:cNvPr>
          <p:cNvSpPr txBox="1"/>
          <p:nvPr/>
        </p:nvSpPr>
        <p:spPr>
          <a:xfrm>
            <a:off x="2512757" y="2204219"/>
            <a:ext cx="1359668" cy="261610"/>
          </a:xfrm>
          <a:prstGeom prst="rect">
            <a:avLst/>
          </a:prstGeom>
          <a:noFill/>
        </p:spPr>
        <p:txBody>
          <a:bodyPr wrap="none" rtlCol="0">
            <a:spAutoFit/>
          </a:bodyPr>
          <a:lstStyle/>
          <a:p>
            <a:r>
              <a:rPr kumimoji="1" lang="ja-JP" altLang="en-US" sz="1100" dirty="0">
                <a:solidFill>
                  <a:schemeClr val="accent4">
                    <a:lumMod val="50000"/>
                  </a:schemeClr>
                </a:solidFill>
                <a:latin typeface="HGSｺﾞｼｯｸM" panose="020B0600000000000000" pitchFamily="50" charset="-128"/>
                <a:ea typeface="HGSｺﾞｼｯｸM" panose="020B0600000000000000" pitchFamily="50" charset="-128"/>
              </a:rPr>
              <a:t>● 例会プログラム</a:t>
            </a:r>
          </a:p>
        </p:txBody>
      </p:sp>
      <p:sp>
        <p:nvSpPr>
          <p:cNvPr id="33" name="テキスト ボックス 32">
            <a:extLst>
              <a:ext uri="{FF2B5EF4-FFF2-40B4-BE49-F238E27FC236}">
                <a16:creationId xmlns:a16="http://schemas.microsoft.com/office/drawing/2014/main" id="{4BF67F8C-B83C-44A3-8ED5-002A79E60DB9}"/>
              </a:ext>
            </a:extLst>
          </p:cNvPr>
          <p:cNvSpPr txBox="1"/>
          <p:nvPr/>
        </p:nvSpPr>
        <p:spPr>
          <a:xfrm>
            <a:off x="4413421" y="3492071"/>
            <a:ext cx="2260555" cy="253916"/>
          </a:xfrm>
          <a:prstGeom prst="rect">
            <a:avLst/>
          </a:prstGeom>
          <a:noFill/>
        </p:spPr>
        <p:txBody>
          <a:bodyPr wrap="none" rtlCol="0">
            <a:spAutoFit/>
          </a:bodyPr>
          <a:lstStyle/>
          <a:p>
            <a:r>
              <a:rPr kumimoji="1" lang="ja-JP" altLang="en-US" sz="1050" dirty="0">
                <a:solidFill>
                  <a:schemeClr val="accent4">
                    <a:lumMod val="50000"/>
                  </a:schemeClr>
                </a:solidFill>
                <a:latin typeface="HGSｺﾞｼｯｸM" panose="020B0600000000000000" pitchFamily="50" charset="-128"/>
                <a:ea typeface="HGSｺﾞｼｯｸM" panose="020B0600000000000000" pitchFamily="50" charset="-128"/>
              </a:rPr>
              <a:t>次回例会　</a:t>
            </a:r>
            <a:r>
              <a:rPr kumimoji="1" lang="en-US" altLang="ja-JP" sz="1050" dirty="0">
                <a:solidFill>
                  <a:schemeClr val="accent4">
                    <a:lumMod val="50000"/>
                  </a:schemeClr>
                </a:solidFill>
                <a:latin typeface="HGSｺﾞｼｯｸM" panose="020B0600000000000000" pitchFamily="50" charset="-128"/>
                <a:ea typeface="HGSｺﾞｼｯｸM" panose="020B0600000000000000" pitchFamily="50" charset="-128"/>
              </a:rPr>
              <a:t>2/3</a:t>
            </a:r>
            <a:r>
              <a:rPr kumimoji="1" lang="ja-JP" altLang="en-US" sz="1050" dirty="0">
                <a:solidFill>
                  <a:schemeClr val="accent4">
                    <a:lumMod val="50000"/>
                  </a:schemeClr>
                </a:solidFill>
                <a:latin typeface="HGSｺﾞｼｯｸM" panose="020B0600000000000000" pitchFamily="50" charset="-128"/>
                <a:ea typeface="HGSｺﾞｼｯｸM" panose="020B0600000000000000" pitchFamily="50" charset="-128"/>
              </a:rPr>
              <a:t> 卓話 武田正大会員</a:t>
            </a:r>
          </a:p>
        </p:txBody>
      </p:sp>
      <p:sp>
        <p:nvSpPr>
          <p:cNvPr id="16" name="正方形/長方形 15">
            <a:extLst>
              <a:ext uri="{FF2B5EF4-FFF2-40B4-BE49-F238E27FC236}">
                <a16:creationId xmlns:a16="http://schemas.microsoft.com/office/drawing/2014/main" id="{B77BED63-3312-47C9-9825-115461F48B21}"/>
              </a:ext>
            </a:extLst>
          </p:cNvPr>
          <p:cNvSpPr/>
          <p:nvPr/>
        </p:nvSpPr>
        <p:spPr>
          <a:xfrm>
            <a:off x="2401424" y="-7256"/>
            <a:ext cx="4364293" cy="215444"/>
          </a:xfrm>
          <a:prstGeom prst="rect">
            <a:avLst/>
          </a:prstGeom>
        </p:spPr>
        <p:txBody>
          <a:bodyPr wrap="square">
            <a:spAutoFit/>
          </a:bodyPr>
          <a:lstStyle/>
          <a:p>
            <a:pPr algn="dist"/>
            <a:r>
              <a:rPr lang="ja-JP" altLang="en-US" sz="800" kern="10" dirty="0">
                <a:ln w="0"/>
                <a:solidFill>
                  <a:schemeClr val="bg1"/>
                </a:solidFill>
                <a:latin typeface="HGPｺﾞｼｯｸM" panose="020B0600000000000000" pitchFamily="50" charset="-128"/>
                <a:ea typeface="HGPｺﾞｼｯｸM" panose="020B0600000000000000" pitchFamily="50" charset="-128"/>
              </a:rPr>
              <a:t>ＤＩＳＴＲＩＣ ２６５０　ＫＯＮＡＮ ＲＯＴＡＲＹ ＣＬＵＢ　２０</a:t>
            </a:r>
            <a:r>
              <a:rPr lang="en-US" altLang="ja-JP" sz="800" kern="10" dirty="0">
                <a:ln w="0"/>
                <a:solidFill>
                  <a:schemeClr val="bg1"/>
                </a:solidFill>
                <a:latin typeface="HGPｺﾞｼｯｸM" panose="020B0600000000000000" pitchFamily="50" charset="-128"/>
                <a:ea typeface="HGPｺﾞｼｯｸM" panose="020B0600000000000000" pitchFamily="50" charset="-128"/>
              </a:rPr>
              <a:t>21-</a:t>
            </a:r>
            <a:r>
              <a:rPr lang="ja-JP" altLang="en-US" sz="800" kern="10" dirty="0">
                <a:ln w="0"/>
                <a:solidFill>
                  <a:schemeClr val="bg1"/>
                </a:solidFill>
                <a:latin typeface="HGPｺﾞｼｯｸM" panose="020B0600000000000000" pitchFamily="50" charset="-128"/>
                <a:ea typeface="HGPｺﾞｼｯｸM" panose="020B0600000000000000" pitchFamily="50" charset="-128"/>
              </a:rPr>
              <a:t>２０２</a:t>
            </a:r>
            <a:r>
              <a:rPr lang="en-US" altLang="ja-JP" sz="800" kern="10" dirty="0">
                <a:ln w="0"/>
                <a:solidFill>
                  <a:schemeClr val="bg1"/>
                </a:solidFill>
                <a:latin typeface="HGPｺﾞｼｯｸM" panose="020B0600000000000000" pitchFamily="50" charset="-128"/>
                <a:ea typeface="HGPｺﾞｼｯｸM" panose="020B0600000000000000" pitchFamily="50" charset="-128"/>
              </a:rPr>
              <a:t>2 </a:t>
            </a:r>
            <a:r>
              <a:rPr lang="ja-JP" altLang="en-US" sz="800" kern="10" dirty="0">
                <a:ln w="0"/>
                <a:solidFill>
                  <a:schemeClr val="bg1"/>
                </a:solidFill>
                <a:latin typeface="HGPｺﾞｼｯｸM" panose="020B0600000000000000" pitchFamily="50" charset="-128"/>
                <a:ea typeface="HGPｺﾞｼｯｸM" panose="020B0600000000000000" pitchFamily="50" charset="-128"/>
              </a:rPr>
              <a:t>ＷＥＥＫＲＹ ＢＵＬＬＥＴＩＮ</a:t>
            </a:r>
            <a:endParaRPr lang="en-US" altLang="ja-JP" sz="800" kern="10" dirty="0">
              <a:ln w="0"/>
              <a:solidFill>
                <a:schemeClr val="bg1"/>
              </a:solidFill>
              <a:latin typeface="HGPｺﾞｼｯｸM" panose="020B0600000000000000" pitchFamily="50" charset="-128"/>
              <a:ea typeface="HGPｺﾞｼｯｸM" panose="020B0600000000000000" pitchFamily="50" charset="-128"/>
            </a:endParaRPr>
          </a:p>
        </p:txBody>
      </p:sp>
      <p:cxnSp>
        <p:nvCxnSpPr>
          <p:cNvPr id="48" name="直線コネクタ 47">
            <a:extLst>
              <a:ext uri="{FF2B5EF4-FFF2-40B4-BE49-F238E27FC236}">
                <a16:creationId xmlns:a16="http://schemas.microsoft.com/office/drawing/2014/main" id="{CC26BB49-0557-4FC3-A072-71BEC4295341}"/>
              </a:ext>
            </a:extLst>
          </p:cNvPr>
          <p:cNvCxnSpPr>
            <a:cxnSpLocks/>
          </p:cNvCxnSpPr>
          <p:nvPr/>
        </p:nvCxnSpPr>
        <p:spPr>
          <a:xfrm>
            <a:off x="2439524" y="2076450"/>
            <a:ext cx="4412125"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4C504BF9-224D-4C45-AE02-CBA110A29B5F}"/>
              </a:ext>
            </a:extLst>
          </p:cNvPr>
          <p:cNvSpPr txBox="1"/>
          <p:nvPr/>
        </p:nvSpPr>
        <p:spPr>
          <a:xfrm>
            <a:off x="-6350" y="8966200"/>
            <a:ext cx="6857999" cy="923330"/>
          </a:xfrm>
          <a:prstGeom prst="rect">
            <a:avLst/>
          </a:prstGeom>
          <a:noFill/>
        </p:spPr>
        <p:txBody>
          <a:bodyPr wrap="square" numCol="4" rtlCol="0">
            <a:spAutoFit/>
          </a:bodyPr>
          <a:lstStyle/>
          <a:p>
            <a:r>
              <a:rPr kumimoji="1" lang="zh-TW" altLang="en-US" sz="900" dirty="0">
                <a:latin typeface="HGSｺﾞｼｯｸM" panose="020B0600000000000000" pitchFamily="50" charset="-128"/>
                <a:ea typeface="HGSｺﾞｼｯｸM" panose="020B0600000000000000" pitchFamily="50" charset="-128"/>
              </a:rPr>
              <a:t>会長</a:t>
            </a:r>
            <a:r>
              <a:rPr kumimoji="1" lang="en-US" altLang="zh-TW"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　　近藤和彦</a:t>
            </a:r>
            <a:endParaRPr kumimoji="1" lang="en-US" altLang="zh-TW" sz="900" dirty="0">
              <a:latin typeface="HGSｺﾞｼｯｸM" panose="020B0600000000000000" pitchFamily="50" charset="-128"/>
              <a:ea typeface="HGSｺﾞｼｯｸM" panose="020B0600000000000000" pitchFamily="50" charset="-128"/>
            </a:endParaRPr>
          </a:p>
          <a:p>
            <a:r>
              <a:rPr kumimoji="1" lang="zh-TW" altLang="en-US" sz="900" dirty="0">
                <a:latin typeface="HGSｺﾞｼｯｸM" panose="020B0600000000000000" pitchFamily="50" charset="-128"/>
                <a:ea typeface="HGSｺﾞｼｯｸM" panose="020B0600000000000000" pitchFamily="50" charset="-128"/>
              </a:rPr>
              <a:t>直前会長</a:t>
            </a:r>
            <a:r>
              <a:rPr kumimoji="1" lang="ja-JP" altLang="en-US" sz="900" dirty="0">
                <a:latin typeface="HGSｺﾞｼｯｸM" panose="020B0600000000000000" pitchFamily="50" charset="-128"/>
                <a:ea typeface="HGSｺﾞｼｯｸM" panose="020B0600000000000000" pitchFamily="50" charset="-128"/>
              </a:rPr>
              <a:t>　　南啓次郎</a:t>
            </a:r>
            <a:endParaRPr kumimoji="1" lang="zh-TW" altLang="en-US"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会長ｴﾚｸﾄ　  小森茂樹</a:t>
            </a:r>
            <a:endParaRPr kumimoji="1" lang="en-US" altLang="zh-TW" sz="900" dirty="0">
              <a:latin typeface="HGSｺﾞｼｯｸM" panose="020B0600000000000000" pitchFamily="50" charset="-128"/>
              <a:ea typeface="HGSｺﾞｼｯｸM" panose="020B0600000000000000" pitchFamily="50" charset="-128"/>
            </a:endParaRPr>
          </a:p>
          <a:p>
            <a:r>
              <a:rPr kumimoji="1" lang="zh-CN" altLang="en-US" sz="900" dirty="0">
                <a:latin typeface="HGSｺﾞｼｯｸM" panose="020B0600000000000000" pitchFamily="50" charset="-128"/>
                <a:ea typeface="HGSｺﾞｼｯｸM" panose="020B0600000000000000" pitchFamily="50" charset="-128"/>
              </a:rPr>
              <a:t>副会長	</a:t>
            </a:r>
            <a:r>
              <a:rPr kumimoji="1" lang="ja-JP" altLang="en-US" sz="900" dirty="0">
                <a:latin typeface="HGSｺﾞｼｯｸM" panose="020B0600000000000000" pitchFamily="50" charset="-128"/>
                <a:ea typeface="HGSｺﾞｼｯｸM" panose="020B0600000000000000" pitchFamily="50" charset="-128"/>
              </a:rPr>
              <a:t>　　小森茂樹</a:t>
            </a:r>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幹事	　　林善彦</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会計	　　山本善通</a:t>
            </a:r>
          </a:p>
          <a:p>
            <a:r>
              <a:rPr kumimoji="1" lang="zh-TW" altLang="en-US" sz="900" dirty="0">
                <a:latin typeface="HGSｺﾞｼｯｸM" panose="020B0600000000000000" pitchFamily="50" charset="-128"/>
                <a:ea typeface="HGSｺﾞｼｯｸM" panose="020B0600000000000000" pitchFamily="50" charset="-128"/>
              </a:rPr>
              <a:t>会員増強</a:t>
            </a:r>
            <a:r>
              <a:rPr kumimoji="1" lang="ja-JP" altLang="en-US" sz="900" dirty="0">
                <a:latin typeface="HGSｺﾞｼｯｸM" panose="020B0600000000000000" pitchFamily="50" charset="-128"/>
                <a:ea typeface="HGSｺﾞｼｯｸM" panose="020B0600000000000000" pitchFamily="50" charset="-128"/>
              </a:rPr>
              <a:t>　　竹若豪</a:t>
            </a:r>
            <a:endParaRPr kumimoji="1" lang="zh-TW" altLang="en-US" sz="900" dirty="0">
              <a:latin typeface="HGSｺﾞｼｯｸM" panose="020B0600000000000000" pitchFamily="50" charset="-128"/>
              <a:ea typeface="HGSｺﾞｼｯｸM" panose="020B0600000000000000" pitchFamily="50" charset="-128"/>
            </a:endParaRPr>
          </a:p>
          <a:p>
            <a:r>
              <a:rPr kumimoji="1" lang="zh-TW" altLang="en-US" sz="900" dirty="0">
                <a:latin typeface="HGSｺﾞｼｯｸM" panose="020B0600000000000000" pitchFamily="50" charset="-128"/>
                <a:ea typeface="HGSｺﾞｼｯｸM" panose="020B0600000000000000" pitchFamily="50" charset="-128"/>
              </a:rPr>
              <a:t>会場監督</a:t>
            </a:r>
            <a:r>
              <a:rPr kumimoji="1" lang="ja-JP" altLang="en-US" sz="900" dirty="0">
                <a:latin typeface="HGSｺﾞｼｯｸM" panose="020B0600000000000000" pitchFamily="50" charset="-128"/>
                <a:ea typeface="HGSｺﾞｼｯｸM" panose="020B0600000000000000" pitchFamily="50" charset="-128"/>
              </a:rPr>
              <a:t>　　伊地智良雄</a:t>
            </a:r>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zh-TW" sz="900" dirty="0">
              <a:latin typeface="HGSｺﾞｼｯｸM" panose="020B0600000000000000" pitchFamily="50" charset="-128"/>
              <a:ea typeface="HGSｺﾞｼｯｸM" panose="020B0600000000000000" pitchFamily="50" charset="-128"/>
            </a:endParaRPr>
          </a:p>
          <a:p>
            <a:endParaRPr kumimoji="1" lang="zh-TW" altLang="en-US" sz="900" dirty="0">
              <a:latin typeface="HGSｺﾞｼｯｸM" panose="020B0600000000000000" pitchFamily="50" charset="-128"/>
              <a:ea typeface="HGSｺﾞｼｯｸM" panose="020B0600000000000000" pitchFamily="50" charset="-128"/>
            </a:endParaRPr>
          </a:p>
          <a:p>
            <a:r>
              <a:rPr kumimoji="1" lang="zh-TW" altLang="en-US" sz="900" dirty="0">
                <a:latin typeface="HGSｺﾞｼｯｸM" panose="020B0600000000000000" pitchFamily="50" charset="-128"/>
                <a:ea typeface="HGSｺﾞｼｯｸM" panose="020B0600000000000000" pitchFamily="50" charset="-128"/>
              </a:rPr>
              <a:t>会員組織広報</a:t>
            </a:r>
            <a:r>
              <a:rPr kumimoji="1" lang="ja-JP" altLang="en-US" sz="900" dirty="0">
                <a:latin typeface="HGSｺﾞｼｯｸM" panose="020B0600000000000000" pitchFamily="50" charset="-128"/>
                <a:ea typeface="HGSｺﾞｼｯｸM" panose="020B0600000000000000" pitchFamily="50" charset="-128"/>
              </a:rPr>
              <a:t>　　辻孝範</a:t>
            </a:r>
            <a:endParaRPr kumimoji="1" lang="en-US" altLang="ja-JP" sz="900" dirty="0">
              <a:latin typeface="HGSｺﾞｼｯｸM" panose="020B0600000000000000" pitchFamily="50" charset="-128"/>
              <a:ea typeface="HGSｺﾞｼｯｸM" panose="020B0600000000000000" pitchFamily="50" charset="-128"/>
            </a:endParaRPr>
          </a:p>
          <a:p>
            <a:r>
              <a:rPr kumimoji="1" lang="zh-TW" altLang="en-US" sz="900" dirty="0">
                <a:latin typeface="HGSｺﾞｼｯｸM" panose="020B0600000000000000" pitchFamily="50" charset="-128"/>
                <a:ea typeface="HGSｺﾞｼｯｸM" panose="020B0600000000000000" pitchFamily="50" charset="-128"/>
              </a:rPr>
              <a:t>親睦</a:t>
            </a:r>
            <a:r>
              <a:rPr kumimoji="1" lang="en-US" altLang="zh-TW" sz="900" dirty="0">
                <a:latin typeface="HGSｺﾞｼｯｸM" panose="020B0600000000000000" pitchFamily="50" charset="-128"/>
                <a:ea typeface="HGSｺﾞｼｯｸM" panose="020B0600000000000000" pitchFamily="50" charset="-128"/>
              </a:rPr>
              <a:t>	</a:t>
            </a:r>
            <a:r>
              <a:rPr kumimoji="1" lang="ja-JP" altLang="en-US" sz="900" dirty="0">
                <a:latin typeface="HGSｺﾞｼｯｸM" panose="020B0600000000000000" pitchFamily="50" charset="-128"/>
                <a:ea typeface="HGSｺﾞｼｯｸM" panose="020B0600000000000000" pitchFamily="50" charset="-128"/>
              </a:rPr>
              <a:t>　　　　田中憲司</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奉仕ﾌﾟﾛｼﾞｪｸﾄ　　平松隆一</a:t>
            </a:r>
          </a:p>
          <a:p>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a:p>
            <a:r>
              <a:rPr kumimoji="1" lang="zh-TW" altLang="en-US" sz="900" dirty="0">
                <a:latin typeface="HGSｺﾞｼｯｸM" panose="020B0600000000000000" pitchFamily="50" charset="-128"/>
                <a:ea typeface="HGSｺﾞｼｯｸM" panose="020B0600000000000000" pitchFamily="50" charset="-128"/>
              </a:rPr>
              <a:t>職業奉仕</a:t>
            </a:r>
            <a:r>
              <a:rPr kumimoji="1" lang="ja-JP" altLang="en-US" sz="900" dirty="0">
                <a:latin typeface="HGSｺﾞｼｯｸM" panose="020B0600000000000000" pitchFamily="50" charset="-128"/>
                <a:ea typeface="HGSｺﾞｼｯｸM" panose="020B0600000000000000" pitchFamily="50" charset="-128"/>
              </a:rPr>
              <a:t>　　川合均</a:t>
            </a:r>
            <a:endParaRPr kumimoji="1" lang="zh-TW" altLang="en-US" sz="900" dirty="0">
              <a:latin typeface="HGSｺﾞｼｯｸM" panose="020B0600000000000000" pitchFamily="50" charset="-128"/>
              <a:ea typeface="HGSｺﾞｼｯｸM" panose="020B0600000000000000" pitchFamily="50" charset="-128"/>
            </a:endParaRPr>
          </a:p>
          <a:p>
            <a:r>
              <a:rPr kumimoji="1" lang="zh-CN" altLang="en-US" sz="900" dirty="0">
                <a:latin typeface="HGSｺﾞｼｯｸM" panose="020B0600000000000000" pitchFamily="50" charset="-128"/>
                <a:ea typeface="HGSｺﾞｼｯｸM" panose="020B0600000000000000" pitchFamily="50" charset="-128"/>
              </a:rPr>
              <a:t>社会奉仕</a:t>
            </a:r>
            <a:r>
              <a:rPr kumimoji="1" lang="ja-JP" altLang="en-US" sz="900" dirty="0">
                <a:latin typeface="HGSｺﾞｼｯｸM" panose="020B0600000000000000" pitchFamily="50" charset="-128"/>
                <a:ea typeface="HGSｺﾞｼｯｸM" panose="020B0600000000000000" pitchFamily="50" charset="-128"/>
              </a:rPr>
              <a:t>　　梅中幸治</a:t>
            </a:r>
            <a:endParaRPr kumimoji="1" lang="zh-CN" altLang="en-US"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国際奉仕　　中川三夫</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青少年奉仕　山本忠志</a:t>
            </a:r>
            <a:endParaRPr kumimoji="1" lang="zh-TW" altLang="en-US" sz="900" dirty="0">
              <a:latin typeface="HGSｺﾞｼｯｸM" panose="020B0600000000000000" pitchFamily="50" charset="-128"/>
              <a:ea typeface="HGSｺﾞｼｯｸM" panose="020B0600000000000000" pitchFamily="50" charset="-128"/>
            </a:endParaRPr>
          </a:p>
        </p:txBody>
      </p:sp>
      <p:sp>
        <p:nvSpPr>
          <p:cNvPr id="52" name="テキスト ボックス 51">
            <a:extLst>
              <a:ext uri="{FF2B5EF4-FFF2-40B4-BE49-F238E27FC236}">
                <a16:creationId xmlns:a16="http://schemas.microsoft.com/office/drawing/2014/main" id="{10288685-13E6-46C4-915E-2815BEEE334F}"/>
              </a:ext>
            </a:extLst>
          </p:cNvPr>
          <p:cNvSpPr txBox="1"/>
          <p:nvPr/>
        </p:nvSpPr>
        <p:spPr>
          <a:xfrm>
            <a:off x="6351" y="8667353"/>
            <a:ext cx="1860550" cy="261610"/>
          </a:xfrm>
          <a:prstGeom prst="rect">
            <a:avLst/>
          </a:prstGeom>
          <a:noFill/>
        </p:spPr>
        <p:txBody>
          <a:bodyPr wrap="square" rtlCol="0">
            <a:spAutoFit/>
          </a:bodyPr>
          <a:lstStyle/>
          <a:p>
            <a:r>
              <a:rPr kumimoji="1" lang="ja-JP" altLang="en-US" sz="1100" dirty="0">
                <a:latin typeface="HGPｺﾞｼｯｸM" panose="020B0600000000000000" pitchFamily="50" charset="-128"/>
                <a:ea typeface="HGPｺﾞｼｯｸM" panose="020B0600000000000000" pitchFamily="50" charset="-128"/>
              </a:rPr>
              <a:t>● 第３３期理事役員</a:t>
            </a:r>
          </a:p>
        </p:txBody>
      </p:sp>
      <p:sp>
        <p:nvSpPr>
          <p:cNvPr id="55" name="正方形/長方形 54">
            <a:extLst>
              <a:ext uri="{FF2B5EF4-FFF2-40B4-BE49-F238E27FC236}">
                <a16:creationId xmlns:a16="http://schemas.microsoft.com/office/drawing/2014/main" id="{2F4704E4-9CC9-4EDA-BA1D-1ED96CDE7F6D}"/>
              </a:ext>
            </a:extLst>
          </p:cNvPr>
          <p:cNvSpPr/>
          <p:nvPr/>
        </p:nvSpPr>
        <p:spPr>
          <a:xfrm>
            <a:off x="6351" y="9856492"/>
            <a:ext cx="6858000" cy="45719"/>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A9B05C15-1836-4BE1-9C89-97EF9C76A0F3}"/>
              </a:ext>
            </a:extLst>
          </p:cNvPr>
          <p:cNvCxnSpPr/>
          <p:nvPr/>
        </p:nvCxnSpPr>
        <p:spPr>
          <a:xfrm>
            <a:off x="1543050" y="8966200"/>
            <a:ext cx="0" cy="704850"/>
          </a:xfrm>
          <a:prstGeom prst="line">
            <a:avLst/>
          </a:prstGeom>
          <a:ln w="6350" cap="rnd">
            <a:prstDash val="sysDash"/>
            <a:round/>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875B307-6560-453D-8187-B0870C3593F8}"/>
              </a:ext>
            </a:extLst>
          </p:cNvPr>
          <p:cNvCxnSpPr/>
          <p:nvPr/>
        </p:nvCxnSpPr>
        <p:spPr>
          <a:xfrm>
            <a:off x="3194050" y="8966200"/>
            <a:ext cx="0" cy="704850"/>
          </a:xfrm>
          <a:prstGeom prst="line">
            <a:avLst/>
          </a:prstGeom>
          <a:ln w="6350" cap="rnd">
            <a:prstDash val="sysDash"/>
            <a:round/>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3D028E6-8740-4CD9-AB0D-E67C4330D2D1}"/>
              </a:ext>
            </a:extLst>
          </p:cNvPr>
          <p:cNvCxnSpPr/>
          <p:nvPr/>
        </p:nvCxnSpPr>
        <p:spPr>
          <a:xfrm>
            <a:off x="4883150" y="8966200"/>
            <a:ext cx="0" cy="704850"/>
          </a:xfrm>
          <a:prstGeom prst="line">
            <a:avLst/>
          </a:prstGeom>
          <a:ln w="6350" cap="rnd">
            <a:prstDash val="sysDash"/>
            <a:round/>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6BFE523E-F991-4713-90EB-E7F3BCE141B7}"/>
              </a:ext>
            </a:extLst>
          </p:cNvPr>
          <p:cNvSpPr txBox="1"/>
          <p:nvPr/>
        </p:nvSpPr>
        <p:spPr>
          <a:xfrm>
            <a:off x="3383572" y="4365847"/>
            <a:ext cx="3465678" cy="1546577"/>
          </a:xfrm>
          <a:prstGeom prst="rect">
            <a:avLst/>
          </a:prstGeom>
          <a:noFill/>
        </p:spPr>
        <p:txBody>
          <a:bodyPr wrap="square" rtlCol="0">
            <a:spAutoFit/>
          </a:bodyPr>
          <a:lstStyle/>
          <a:p>
            <a:pPr marL="171450" indent="-171450" algn="just">
              <a:buFont typeface="Arial" panose="020B0604020202020204" pitchFamily="34" charset="0"/>
              <a:buChar char="•"/>
            </a:pPr>
            <a:endParaRPr kumimoji="1" lang="en-US" altLang="ja-JP" sz="1050" dirty="0"/>
          </a:p>
          <a:p>
            <a:pPr algn="just"/>
            <a:endParaRPr kumimoji="1" lang="en-US" altLang="ja-JP" sz="1050" dirty="0"/>
          </a:p>
          <a:p>
            <a:pPr marL="171450" indent="-171450" algn="just">
              <a:buFont typeface="Arial" panose="020B0604020202020204" pitchFamily="34" charset="0"/>
              <a:buChar char="•"/>
            </a:pPr>
            <a:endParaRPr kumimoji="1" lang="en-US" altLang="ja-JP" sz="1050" dirty="0"/>
          </a:p>
          <a:p>
            <a:pPr marL="171450" indent="-171450" algn="just">
              <a:buFont typeface="Arial" panose="020B0604020202020204" pitchFamily="34" charset="0"/>
              <a:buChar char="•"/>
            </a:pPr>
            <a:endParaRPr kumimoji="1" lang="en-US" altLang="ja-JP" sz="1050" dirty="0"/>
          </a:p>
          <a:p>
            <a:pPr marL="171450" indent="-171450" algn="just">
              <a:buFont typeface="Arial" panose="020B0604020202020204" pitchFamily="34" charset="0"/>
              <a:buChar char="•"/>
            </a:pPr>
            <a:endParaRPr kumimoji="1" lang="en-US" altLang="ja-JP" sz="1050" dirty="0"/>
          </a:p>
          <a:p>
            <a:pPr marL="171450" indent="-171450" algn="just">
              <a:buFont typeface="Arial" panose="020B0604020202020204" pitchFamily="34" charset="0"/>
              <a:buChar char="•"/>
            </a:pPr>
            <a:endParaRPr kumimoji="1" lang="en-US" altLang="ja-JP" sz="1050" dirty="0"/>
          </a:p>
          <a:p>
            <a:pPr marL="171450" indent="-171450" algn="just">
              <a:buFont typeface="Arial" panose="020B0604020202020204" pitchFamily="34" charset="0"/>
              <a:buChar char="•"/>
            </a:pPr>
            <a:endParaRPr kumimoji="1" lang="en-US" altLang="ja-JP" sz="1050" dirty="0"/>
          </a:p>
          <a:p>
            <a:pPr marL="171450" indent="-171450" algn="just">
              <a:buFont typeface="Arial" panose="020B0604020202020204" pitchFamily="34" charset="0"/>
              <a:buChar char="•"/>
            </a:pPr>
            <a:endParaRPr kumimoji="1" lang="en-US" altLang="ja-JP" sz="1050" dirty="0"/>
          </a:p>
          <a:p>
            <a:pPr algn="just"/>
            <a:r>
              <a:rPr kumimoji="1" lang="ja-JP" altLang="en-US" sz="1050" dirty="0"/>
              <a:t>　</a:t>
            </a:r>
          </a:p>
        </p:txBody>
      </p:sp>
      <p:sp>
        <p:nvSpPr>
          <p:cNvPr id="40" name="テキスト ボックス 39">
            <a:extLst>
              <a:ext uri="{FF2B5EF4-FFF2-40B4-BE49-F238E27FC236}">
                <a16:creationId xmlns:a16="http://schemas.microsoft.com/office/drawing/2014/main" id="{B4A08725-D141-4552-B2C2-643DAC3329DA}"/>
              </a:ext>
            </a:extLst>
          </p:cNvPr>
          <p:cNvSpPr txBox="1"/>
          <p:nvPr/>
        </p:nvSpPr>
        <p:spPr>
          <a:xfrm>
            <a:off x="3393578" y="3839634"/>
            <a:ext cx="1800493" cy="307777"/>
          </a:xfrm>
          <a:prstGeom prst="rect">
            <a:avLst/>
          </a:prstGeom>
          <a:noFill/>
        </p:spPr>
        <p:txBody>
          <a:bodyPr wrap="none" rtlCol="0">
            <a:spAutoFit/>
          </a:bodyPr>
          <a:lstStyle/>
          <a:p>
            <a:r>
              <a:rPr kumimoji="1" lang="ja-JP" altLang="en-US" sz="1400" dirty="0">
                <a:solidFill>
                  <a:schemeClr val="accent4">
                    <a:lumMod val="50000"/>
                  </a:schemeClr>
                </a:solidFill>
                <a:latin typeface="HGSｺﾞｼｯｸM" panose="020B0600000000000000" pitchFamily="50" charset="-128"/>
                <a:ea typeface="HGSｺﾞｼｯｸM" panose="020B0600000000000000" pitchFamily="50" charset="-128"/>
              </a:rPr>
              <a:t>幹事からのお知らせ</a:t>
            </a:r>
          </a:p>
        </p:txBody>
      </p:sp>
      <p:sp>
        <p:nvSpPr>
          <p:cNvPr id="41" name="テキスト ボックス 40">
            <a:extLst>
              <a:ext uri="{FF2B5EF4-FFF2-40B4-BE49-F238E27FC236}">
                <a16:creationId xmlns:a16="http://schemas.microsoft.com/office/drawing/2014/main" id="{C389CB39-EDEB-4581-9C90-89025C07665F}"/>
              </a:ext>
            </a:extLst>
          </p:cNvPr>
          <p:cNvSpPr txBox="1"/>
          <p:nvPr/>
        </p:nvSpPr>
        <p:spPr>
          <a:xfrm>
            <a:off x="5495213" y="3862717"/>
            <a:ext cx="1031051" cy="261610"/>
          </a:xfrm>
          <a:prstGeom prst="rect">
            <a:avLst/>
          </a:prstGeom>
          <a:noFill/>
        </p:spPr>
        <p:txBody>
          <a:bodyPr wrap="none" rtlCol="0">
            <a:spAutoFit/>
          </a:bodyPr>
          <a:lstStyle/>
          <a:p>
            <a:r>
              <a:rPr kumimoji="1" lang="ja-JP" altLang="en-US" sz="1100" dirty="0">
                <a:solidFill>
                  <a:schemeClr val="accent4">
                    <a:lumMod val="50000"/>
                  </a:schemeClr>
                </a:solidFill>
                <a:latin typeface="HGSｺﾞｼｯｸM" panose="020B0600000000000000" pitchFamily="50" charset="-128"/>
                <a:ea typeface="HGSｺﾞｼｯｸM" panose="020B0600000000000000" pitchFamily="50" charset="-128"/>
              </a:rPr>
              <a:t>幹事　林善彦</a:t>
            </a:r>
          </a:p>
        </p:txBody>
      </p:sp>
      <p:cxnSp>
        <p:nvCxnSpPr>
          <p:cNvPr id="6" name="直線コネクタ 5">
            <a:extLst>
              <a:ext uri="{FF2B5EF4-FFF2-40B4-BE49-F238E27FC236}">
                <a16:creationId xmlns:a16="http://schemas.microsoft.com/office/drawing/2014/main" id="{467234A0-3EED-4585-8F27-235681D84136}"/>
              </a:ext>
            </a:extLst>
          </p:cNvPr>
          <p:cNvCxnSpPr/>
          <p:nvPr/>
        </p:nvCxnSpPr>
        <p:spPr>
          <a:xfrm>
            <a:off x="159657" y="6350"/>
            <a:ext cx="2104572" cy="0"/>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3D6A9EA-D066-4A8A-8173-B4FCA884A746}"/>
              </a:ext>
            </a:extLst>
          </p:cNvPr>
          <p:cNvCxnSpPr/>
          <p:nvPr/>
        </p:nvCxnSpPr>
        <p:spPr>
          <a:xfrm>
            <a:off x="4606925" y="2495550"/>
            <a:ext cx="0" cy="830035"/>
          </a:xfrm>
          <a:prstGeom prst="line">
            <a:avLst/>
          </a:prstGeom>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5C9544E4-0320-4E07-9F32-424CD0B3CAB0}"/>
              </a:ext>
            </a:extLst>
          </p:cNvPr>
          <p:cNvSpPr/>
          <p:nvPr/>
        </p:nvSpPr>
        <p:spPr>
          <a:xfrm>
            <a:off x="6350" y="4002473"/>
            <a:ext cx="3378199" cy="4586557"/>
          </a:xfrm>
          <a:prstGeom prst="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p>
        </p:txBody>
      </p:sp>
      <p:sp>
        <p:nvSpPr>
          <p:cNvPr id="30" name="テキスト ボックス 29">
            <a:extLst>
              <a:ext uri="{FF2B5EF4-FFF2-40B4-BE49-F238E27FC236}">
                <a16:creationId xmlns:a16="http://schemas.microsoft.com/office/drawing/2014/main" id="{862588C3-97FB-4465-9102-774A99758A37}"/>
              </a:ext>
            </a:extLst>
          </p:cNvPr>
          <p:cNvSpPr txBox="1"/>
          <p:nvPr/>
        </p:nvSpPr>
        <p:spPr>
          <a:xfrm>
            <a:off x="-8751" y="3839634"/>
            <a:ext cx="1082348" cy="307777"/>
          </a:xfrm>
          <a:prstGeom prst="rect">
            <a:avLst/>
          </a:prstGeom>
          <a:solidFill>
            <a:schemeClr val="bg1"/>
          </a:solidFill>
          <a:ln>
            <a:noFill/>
          </a:ln>
        </p:spPr>
        <p:txBody>
          <a:bodyPr wrap="none" rtlCol="0">
            <a:spAutoFit/>
          </a:bodyPr>
          <a:lstStyle/>
          <a:p>
            <a:r>
              <a:rPr kumimoji="1" lang="ja-JP" altLang="en-US" sz="1400" dirty="0">
                <a:solidFill>
                  <a:schemeClr val="accent4">
                    <a:lumMod val="50000"/>
                  </a:schemeClr>
                </a:solidFill>
                <a:latin typeface="HGSｺﾞｼｯｸM" panose="020B0600000000000000" pitchFamily="50" charset="-128"/>
                <a:ea typeface="HGSｺﾞｼｯｸM" panose="020B0600000000000000" pitchFamily="50" charset="-128"/>
              </a:rPr>
              <a:t>会長の時間</a:t>
            </a:r>
          </a:p>
        </p:txBody>
      </p:sp>
      <p:sp>
        <p:nvSpPr>
          <p:cNvPr id="39" name="テキスト ボックス 38">
            <a:extLst>
              <a:ext uri="{FF2B5EF4-FFF2-40B4-BE49-F238E27FC236}">
                <a16:creationId xmlns:a16="http://schemas.microsoft.com/office/drawing/2014/main" id="{55138750-3E7B-4535-8235-E0DE6E1E140B}"/>
              </a:ext>
            </a:extLst>
          </p:cNvPr>
          <p:cNvSpPr txBox="1"/>
          <p:nvPr/>
        </p:nvSpPr>
        <p:spPr>
          <a:xfrm>
            <a:off x="5521028" y="1439167"/>
            <a:ext cx="1305224" cy="507831"/>
          </a:xfrm>
          <a:prstGeom prst="rect">
            <a:avLst/>
          </a:prstGeom>
          <a:noFill/>
        </p:spPr>
        <p:txBody>
          <a:bodyPr wrap="square" rtlCol="0">
            <a:spAutoFit/>
          </a:bodyPr>
          <a:lstStyle/>
          <a:p>
            <a:pPr algn="ct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2022</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年</a:t>
            </a: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1</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月</a:t>
            </a: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20</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日</a:t>
            </a:r>
            <a:endPar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endParaRPr>
          </a:p>
          <a:p>
            <a:pPr algn="ct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第</a:t>
            </a: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33</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期 第</a:t>
            </a: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16</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回</a:t>
            </a:r>
            <a:endPar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endParaRPr>
          </a:p>
          <a:p>
            <a:pPr algn="ct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通算</a:t>
            </a:r>
            <a:r>
              <a:rPr kumimoji="1" lang="en-US" altLang="ja-JP" sz="900" dirty="0">
                <a:solidFill>
                  <a:schemeClr val="accent4">
                    <a:lumMod val="50000"/>
                  </a:schemeClr>
                </a:solidFill>
                <a:latin typeface="HGSｺﾞｼｯｸM" panose="020B0600000000000000" pitchFamily="50" charset="-128"/>
                <a:ea typeface="HGSｺﾞｼｯｸM" panose="020B0600000000000000" pitchFamily="50" charset="-128"/>
              </a:rPr>
              <a:t>1470</a:t>
            </a:r>
            <a:r>
              <a:rPr kumimoji="1" lang="ja-JP" altLang="en-US" sz="900" dirty="0">
                <a:solidFill>
                  <a:schemeClr val="accent4">
                    <a:lumMod val="50000"/>
                  </a:schemeClr>
                </a:solidFill>
                <a:latin typeface="HGSｺﾞｼｯｸM" panose="020B0600000000000000" pitchFamily="50" charset="-128"/>
                <a:ea typeface="HGSｺﾞｼｯｸM" panose="020B0600000000000000" pitchFamily="50" charset="-128"/>
              </a:rPr>
              <a:t>回例会</a:t>
            </a:r>
          </a:p>
        </p:txBody>
      </p:sp>
      <p:sp>
        <p:nvSpPr>
          <p:cNvPr id="46" name="テキスト ボックス 45">
            <a:extLst>
              <a:ext uri="{FF2B5EF4-FFF2-40B4-BE49-F238E27FC236}">
                <a16:creationId xmlns:a16="http://schemas.microsoft.com/office/drawing/2014/main" id="{91FF97A9-27D0-4B60-8BB4-A8EFB1B8FABF}"/>
              </a:ext>
            </a:extLst>
          </p:cNvPr>
          <p:cNvSpPr txBox="1"/>
          <p:nvPr/>
        </p:nvSpPr>
        <p:spPr>
          <a:xfrm>
            <a:off x="3398673" y="4146132"/>
            <a:ext cx="3459327" cy="3808735"/>
          </a:xfrm>
          <a:prstGeom prst="rect">
            <a:avLst/>
          </a:prstGeom>
          <a:noFill/>
        </p:spPr>
        <p:txBody>
          <a:bodyPr wrap="square" rtlCol="0">
            <a:spAutoFit/>
          </a:bodyPr>
          <a:lstStyle/>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本日例会は川合均会員の卓話です。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次回例会は２月３日、武田正大会員の卓話です。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次回例会前１１時３０分より、やまりゅうにて理事役員会を開催します。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１月２２日（土）野洲川親水公園にて湖南ロータリークラブ協賛の学童野球大会「湖南市６年生野球大会」として開催されます。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１月２２日（土）青少年奉仕担当者会議がオンラインにて開催されます。山本忠志委員長が出席予定です。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１月２９日（土）立命館大学 朱雀キャンパスにて、地区ロータリー財団補助金管理セミナーが開催されます。小森茂樹エレクト、田中憲司次年度幹事、上西宗市次年度奉仕プロジェクト委員長が参加予定です。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r>
              <a:rPr kumimoji="1" lang="ja-JP" altLang="en-US" sz="1050" spc="10" dirty="0">
                <a:latin typeface="HGSｺﾞｼｯｸM" panose="020B0600000000000000" pitchFamily="50" charset="-128"/>
                <a:ea typeface="HGSｺﾞｼｯｸM" panose="020B0600000000000000" pitchFamily="50" charset="-128"/>
              </a:rPr>
              <a:t>４月２３日（土）インターシティーミーティングが近江八幡市文化会館及びホテルニューオウミにて開催されます。来期はホストクラブとなっておりますので、皆様のご参加よろしくお願い致します。</a:t>
            </a:r>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endParaRPr kumimoji="1" lang="en-US" altLang="ja-JP" sz="1050" spc="10" dirty="0">
              <a:latin typeface="HGSｺﾞｼｯｸM" panose="020B0600000000000000" pitchFamily="50" charset="-128"/>
              <a:ea typeface="HGSｺﾞｼｯｸM" panose="020B0600000000000000" pitchFamily="50" charset="-128"/>
            </a:endParaRPr>
          </a:p>
          <a:p>
            <a:pPr algn="just"/>
            <a:endParaRPr kumimoji="1" lang="en-US" altLang="ja-JP" sz="1050" spc="10" dirty="0">
              <a:latin typeface="HGSｺﾞｼｯｸM" panose="020B0600000000000000" pitchFamily="50" charset="-128"/>
              <a:ea typeface="HGSｺﾞｼｯｸM" panose="020B0600000000000000" pitchFamily="50" charset="-128"/>
            </a:endParaRPr>
          </a:p>
          <a:p>
            <a:pPr marL="228600" indent="-228600" algn="just">
              <a:buFont typeface="+mj-lt"/>
              <a:buAutoNum type="arabicPeriod"/>
            </a:pPr>
            <a:endParaRPr kumimoji="1" lang="en-US" altLang="ja-JP" sz="1050" spc="10" dirty="0">
              <a:latin typeface="HGSｺﾞｼｯｸM" panose="020B0600000000000000" pitchFamily="50" charset="-128"/>
              <a:ea typeface="HGSｺﾞｼｯｸM" panose="020B0600000000000000" pitchFamily="50" charset="-128"/>
            </a:endParaRPr>
          </a:p>
        </p:txBody>
      </p:sp>
      <p:pic>
        <p:nvPicPr>
          <p:cNvPr id="21" name="図 20" descr="ボックス, 食品, 部屋 が含まれている画像&#10;&#10;自動的に生成された説明">
            <a:extLst>
              <a:ext uri="{FF2B5EF4-FFF2-40B4-BE49-F238E27FC236}">
                <a16:creationId xmlns:a16="http://schemas.microsoft.com/office/drawing/2014/main" id="{1CF38837-0334-47BD-A52E-F8CF4F561D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93783" y="7305599"/>
            <a:ext cx="756000" cy="639902"/>
          </a:xfrm>
          <a:prstGeom prst="rect">
            <a:avLst/>
          </a:prstGeom>
        </p:spPr>
      </p:pic>
      <p:pic>
        <p:nvPicPr>
          <p:cNvPr id="5" name="図 4" descr="ロゴ, 会社名&#10;&#10;自動的に生成された説明">
            <a:extLst>
              <a:ext uri="{FF2B5EF4-FFF2-40B4-BE49-F238E27FC236}">
                <a16:creationId xmlns:a16="http://schemas.microsoft.com/office/drawing/2014/main" id="{A914F150-667F-4925-9390-0A3716D93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3236" y="281767"/>
            <a:ext cx="1440000" cy="782455"/>
          </a:xfrm>
          <a:prstGeom prst="rect">
            <a:avLst/>
          </a:prstGeom>
        </p:spPr>
      </p:pic>
      <p:pic>
        <p:nvPicPr>
          <p:cNvPr id="9" name="図 8" descr="テキスト&#10;&#10;自動的に生成された説明">
            <a:extLst>
              <a:ext uri="{FF2B5EF4-FFF2-40B4-BE49-F238E27FC236}">
                <a16:creationId xmlns:a16="http://schemas.microsoft.com/office/drawing/2014/main" id="{35630F9E-C3F4-4C80-A9AE-2D62A8640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5874" y="402994"/>
            <a:ext cx="1800000" cy="540000"/>
          </a:xfrm>
          <a:prstGeom prst="rect">
            <a:avLst/>
          </a:prstGeom>
        </p:spPr>
      </p:pic>
      <p:pic>
        <p:nvPicPr>
          <p:cNvPr id="7" name="図 6" descr="スーツを着た男性&#10;&#10;自動的に生成された説明">
            <a:extLst>
              <a:ext uri="{FF2B5EF4-FFF2-40B4-BE49-F238E27FC236}">
                <a16:creationId xmlns:a16="http://schemas.microsoft.com/office/drawing/2014/main" id="{0D809EE3-60C1-43AF-81AC-9F6DF4BBA083}"/>
              </a:ext>
            </a:extLst>
          </p:cNvPr>
          <p:cNvPicPr>
            <a:picLocks noChangeAspect="1"/>
          </p:cNvPicPr>
          <p:nvPr/>
        </p:nvPicPr>
        <p:blipFill rotWithShape="1">
          <a:blip r:embed="rId8">
            <a:extLst>
              <a:ext uri="{28A0092B-C50C-407E-A947-70E740481C1C}">
                <a14:useLocalDpi xmlns:a14="http://schemas.microsoft.com/office/drawing/2010/main" val="0"/>
              </a:ext>
            </a:extLst>
          </a:blip>
          <a:srcRect l="9966" t="5918" r="19579" b="1595"/>
          <a:stretch/>
        </p:blipFill>
        <p:spPr>
          <a:xfrm>
            <a:off x="2385606" y="3976528"/>
            <a:ext cx="1023827" cy="1008000"/>
          </a:xfrm>
          <a:prstGeom prst="ellipse">
            <a:avLst/>
          </a:prstGeom>
          <a:ln>
            <a:noFill/>
          </a:ln>
          <a:effectLst>
            <a:softEdge rad="112500"/>
          </a:effectLst>
        </p:spPr>
      </p:pic>
      <p:sp>
        <p:nvSpPr>
          <p:cNvPr id="3" name="テキスト ボックス 2">
            <a:extLst>
              <a:ext uri="{FF2B5EF4-FFF2-40B4-BE49-F238E27FC236}">
                <a16:creationId xmlns:a16="http://schemas.microsoft.com/office/drawing/2014/main" id="{99487CF7-799E-4A77-BD16-BB105460150E}"/>
              </a:ext>
            </a:extLst>
          </p:cNvPr>
          <p:cNvSpPr txBox="1"/>
          <p:nvPr/>
        </p:nvSpPr>
        <p:spPr>
          <a:xfrm>
            <a:off x="6350" y="4068763"/>
            <a:ext cx="3422650" cy="4801314"/>
          </a:xfrm>
          <a:prstGeom prst="rect">
            <a:avLst/>
          </a:prstGeom>
          <a:noFill/>
        </p:spPr>
        <p:txBody>
          <a:bodyPr wrap="square" rtlCol="0">
            <a:spAutoFit/>
          </a:bodyPr>
          <a:lstStyle/>
          <a:p>
            <a:r>
              <a:rPr kumimoji="1" lang="ja-JP" altLang="en-US" sz="900" dirty="0">
                <a:latin typeface="HGSｺﾞｼｯｸM" panose="020B0600000000000000" pitchFamily="50" charset="-128"/>
                <a:ea typeface="HGSｺﾞｼｯｸM" panose="020B0600000000000000" pitchFamily="50" charset="-128"/>
              </a:rPr>
              <a:t>コロナ感染も第</a:t>
            </a:r>
            <a:r>
              <a:rPr kumimoji="1" lang="en-US" altLang="ja-JP" sz="900" dirty="0">
                <a:latin typeface="HGSｺﾞｼｯｸM" panose="020B0600000000000000" pitchFamily="50" charset="-128"/>
                <a:ea typeface="HGSｺﾞｼｯｸM" panose="020B0600000000000000" pitchFamily="50" charset="-128"/>
              </a:rPr>
              <a:t>6</a:t>
            </a:r>
            <a:r>
              <a:rPr kumimoji="1" lang="ja-JP" altLang="en-US" sz="900" dirty="0">
                <a:latin typeface="HGSｺﾞｼｯｸM" panose="020B0600000000000000" pitchFamily="50" charset="-128"/>
                <a:ea typeface="HGSｺﾞｼｯｸM" panose="020B0600000000000000" pitchFamily="50" charset="-128"/>
              </a:rPr>
              <a:t>波の到来となり、今後の世</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の中はどうなるのか。本日はコロナ感染状況</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とコロナ支障についてお話をします。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先ずは、米国基地の陽性者数が気になると</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ころですので紹介します。</a:t>
            </a:r>
            <a:r>
              <a:rPr kumimoji="1" lang="en-US" altLang="ja-JP" sz="900" dirty="0">
                <a:latin typeface="HGSｺﾞｼｯｸM" panose="020B0600000000000000" pitchFamily="50" charset="-128"/>
                <a:ea typeface="HGSｺﾞｼｯｸM" panose="020B0600000000000000" pitchFamily="50" charset="-128"/>
              </a:rPr>
              <a:t>1</a:t>
            </a:r>
            <a:r>
              <a:rPr kumimoji="1" lang="ja-JP" altLang="en-US" sz="900" dirty="0">
                <a:latin typeface="HGSｺﾞｼｯｸM" panose="020B0600000000000000" pitchFamily="50" charset="-128"/>
                <a:ea typeface="HGSｺﾞｼｯｸM" panose="020B0600000000000000" pitchFamily="50" charset="-128"/>
              </a:rPr>
              <a:t>月</a:t>
            </a:r>
            <a:r>
              <a:rPr kumimoji="1" lang="en-US" altLang="ja-JP" sz="900" dirty="0">
                <a:latin typeface="HGSｺﾞｼｯｸM" panose="020B0600000000000000" pitchFamily="50" charset="-128"/>
                <a:ea typeface="HGSｺﾞｼｯｸM" panose="020B0600000000000000" pitchFamily="50" charset="-128"/>
              </a:rPr>
              <a:t>7</a:t>
            </a:r>
            <a:r>
              <a:rPr kumimoji="1" lang="ja-JP" altLang="en-US" sz="900" dirty="0">
                <a:latin typeface="HGSｺﾞｼｯｸM" panose="020B0600000000000000" pitchFamily="50" charset="-128"/>
                <a:ea typeface="HGSｺﾞｼｯｸM" panose="020B0600000000000000" pitchFamily="50" charset="-128"/>
              </a:rPr>
              <a:t>日時点横須賀</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基地</a:t>
            </a:r>
            <a:r>
              <a:rPr kumimoji="1" lang="en-US" altLang="ja-JP" sz="900" dirty="0">
                <a:latin typeface="HGSｺﾞｼｯｸM" panose="020B0600000000000000" pitchFamily="50" charset="-128"/>
                <a:ea typeface="HGSｺﾞｼｯｸM" panose="020B0600000000000000" pitchFamily="50" charset="-128"/>
              </a:rPr>
              <a:t>213</a:t>
            </a:r>
            <a:r>
              <a:rPr kumimoji="1" lang="ja-JP" altLang="en-US" sz="900" dirty="0">
                <a:latin typeface="HGSｺﾞｼｯｸM" panose="020B0600000000000000" pitchFamily="50" charset="-128"/>
                <a:ea typeface="HGSｺﾞｼｯｸM" panose="020B0600000000000000" pitchFamily="50" charset="-128"/>
              </a:rPr>
              <a:t>人横田・厚木基地計</a:t>
            </a:r>
            <a:r>
              <a:rPr kumimoji="1" lang="en-US" altLang="ja-JP" sz="900" dirty="0">
                <a:latin typeface="HGSｺﾞｼｯｸM" panose="020B0600000000000000" pitchFamily="50" charset="-128"/>
                <a:ea typeface="HGSｺﾞｼｯｸM" panose="020B0600000000000000" pitchFamily="50" charset="-128"/>
              </a:rPr>
              <a:t>171</a:t>
            </a:r>
            <a:r>
              <a:rPr kumimoji="1" lang="ja-JP" altLang="en-US" sz="900" dirty="0">
                <a:latin typeface="HGSｺﾞｼｯｸM" panose="020B0600000000000000" pitchFamily="50" charset="-128"/>
                <a:ea typeface="HGSｺﾞｼｯｸM" panose="020B0600000000000000" pitchFamily="50" charset="-128"/>
              </a:rPr>
              <a:t>人三沢基地</a:t>
            </a:r>
            <a:endParaRPr kumimoji="1" lang="en-US" altLang="ja-JP" sz="900" dirty="0">
              <a:latin typeface="HGSｺﾞｼｯｸM" panose="020B0600000000000000" pitchFamily="50" charset="-128"/>
              <a:ea typeface="HGSｺﾞｼｯｸM" panose="020B0600000000000000" pitchFamily="50" charset="-128"/>
            </a:endParaRPr>
          </a:p>
          <a:p>
            <a:r>
              <a:rPr kumimoji="1" lang="en-US" altLang="ja-JP" sz="900" dirty="0">
                <a:latin typeface="HGSｺﾞｼｯｸM" panose="020B0600000000000000" pitchFamily="50" charset="-128"/>
                <a:ea typeface="HGSｺﾞｼｯｸM" panose="020B0600000000000000" pitchFamily="50" charset="-128"/>
              </a:rPr>
              <a:t>133</a:t>
            </a:r>
            <a:r>
              <a:rPr kumimoji="1" lang="ja-JP" altLang="en-US" sz="900" dirty="0">
                <a:latin typeface="HGSｺﾞｼｯｸM" panose="020B0600000000000000" pitchFamily="50" charset="-128"/>
                <a:ea typeface="HGSｺﾞｼｯｸM" panose="020B0600000000000000" pitchFamily="50" charset="-128"/>
              </a:rPr>
              <a:t>人、基地内はマスクレスなのでしょうか？</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滋賀県の感染状況は、</a:t>
            </a:r>
            <a:r>
              <a:rPr kumimoji="1" lang="en-US" altLang="ja-JP" sz="900" dirty="0">
                <a:latin typeface="HGSｺﾞｼｯｸM" panose="020B0600000000000000" pitchFamily="50" charset="-128"/>
                <a:ea typeface="HGSｺﾞｼｯｸM" panose="020B0600000000000000" pitchFamily="50" charset="-128"/>
              </a:rPr>
              <a:t>1</a:t>
            </a:r>
            <a:r>
              <a:rPr kumimoji="1" lang="ja-JP" altLang="en-US" sz="900" dirty="0">
                <a:latin typeface="HGSｺﾞｼｯｸM" panose="020B0600000000000000" pitchFamily="50" charset="-128"/>
                <a:ea typeface="HGSｺﾞｼｯｸM" panose="020B0600000000000000" pitchFamily="50" charset="-128"/>
              </a:rPr>
              <a:t>波から</a:t>
            </a:r>
            <a:r>
              <a:rPr kumimoji="1" lang="en-US" altLang="ja-JP" sz="900" dirty="0">
                <a:latin typeface="HGSｺﾞｼｯｸM" panose="020B0600000000000000" pitchFamily="50" charset="-128"/>
                <a:ea typeface="HGSｺﾞｼｯｸM" panose="020B0600000000000000" pitchFamily="50" charset="-128"/>
              </a:rPr>
              <a:t>4</a:t>
            </a:r>
            <a:r>
              <a:rPr kumimoji="1" lang="ja-JP" altLang="en-US" sz="900" dirty="0">
                <a:latin typeface="HGSｺﾞｼｯｸM" panose="020B0600000000000000" pitchFamily="50" charset="-128"/>
                <a:ea typeface="HGSｺﾞｼｯｸM" panose="020B0600000000000000" pitchFamily="50" charset="-128"/>
              </a:rPr>
              <a:t>波の</a:t>
            </a:r>
            <a:r>
              <a:rPr kumimoji="1" lang="en-US" altLang="ja-JP" sz="900" dirty="0">
                <a:latin typeface="HGSｺﾞｼｯｸM" panose="020B0600000000000000" pitchFamily="50" charset="-128"/>
                <a:ea typeface="HGSｺﾞｼｯｸM" panose="020B0600000000000000" pitchFamily="50" charset="-128"/>
              </a:rPr>
              <a:t>21</a:t>
            </a:r>
            <a:r>
              <a:rPr kumimoji="1" lang="ja-JP" altLang="en-US" sz="900" dirty="0">
                <a:latin typeface="HGSｺﾞｼｯｸM" panose="020B0600000000000000" pitchFamily="50" charset="-128"/>
                <a:ea typeface="HGSｺﾞｼｯｸM" panose="020B0600000000000000" pitchFamily="50" charset="-128"/>
              </a:rPr>
              <a:t>年</a:t>
            </a:r>
            <a:r>
              <a:rPr kumimoji="1" lang="en-US" altLang="ja-JP" sz="900" dirty="0">
                <a:latin typeface="HGSｺﾞｼｯｸM" panose="020B0600000000000000" pitchFamily="50" charset="-128"/>
                <a:ea typeface="HGSｺﾞｼｯｸM" panose="020B0600000000000000" pitchFamily="50" charset="-128"/>
              </a:rPr>
              <a:t>7</a:t>
            </a:r>
            <a:r>
              <a:rPr kumimoji="1" lang="ja-JP" altLang="en-US" sz="900" dirty="0">
                <a:latin typeface="HGSｺﾞｼｯｸM" panose="020B0600000000000000" pitchFamily="50" charset="-128"/>
                <a:ea typeface="HGSｺﾞｼｯｸM" panose="020B0600000000000000" pitchFamily="50" charset="-128"/>
              </a:rPr>
              <a:t>月は</a:t>
            </a:r>
            <a:r>
              <a:rPr kumimoji="1" lang="en-US" altLang="ja-JP" sz="900" dirty="0">
                <a:latin typeface="HGSｺﾞｼｯｸM" panose="020B0600000000000000" pitchFamily="50" charset="-128"/>
                <a:ea typeface="HGSｺﾞｼｯｸM" panose="020B0600000000000000" pitchFamily="50" charset="-128"/>
              </a:rPr>
              <a:t>468</a:t>
            </a:r>
            <a:r>
              <a:rPr kumimoji="1" lang="ja-JP" altLang="en-US" sz="900" dirty="0">
                <a:latin typeface="HGSｺﾞｼｯｸM" panose="020B0600000000000000" pitchFamily="50" charset="-128"/>
                <a:ea typeface="HGSｺﾞｼｯｸM" panose="020B0600000000000000" pitchFamily="50" charset="-128"/>
              </a:rPr>
              <a:t>人、累計</a:t>
            </a:r>
            <a:r>
              <a:rPr kumimoji="1" lang="en-US" altLang="ja-JP" sz="900" dirty="0">
                <a:latin typeface="HGSｺﾞｼｯｸM" panose="020B0600000000000000" pitchFamily="50" charset="-128"/>
                <a:ea typeface="HGSｺﾞｼｯｸM" panose="020B0600000000000000" pitchFamily="50" charset="-128"/>
              </a:rPr>
              <a:t>6023</a:t>
            </a:r>
            <a:r>
              <a:rPr kumimoji="1" lang="ja-JP" altLang="en-US" sz="900" dirty="0">
                <a:latin typeface="HGSｺﾞｼｯｸM" panose="020B0600000000000000" pitchFamily="50" charset="-128"/>
                <a:ea typeface="HGSｺﾞｼｯｸM" panose="020B0600000000000000" pitchFamily="50" charset="-128"/>
              </a:rPr>
              <a:t>人、</a:t>
            </a:r>
            <a:r>
              <a:rPr kumimoji="1" lang="en-US" altLang="ja-JP" sz="900" dirty="0">
                <a:latin typeface="HGSｺﾞｼｯｸM" panose="020B0600000000000000" pitchFamily="50" charset="-128"/>
                <a:ea typeface="HGSｺﾞｼｯｸM" panose="020B0600000000000000" pitchFamily="50" charset="-128"/>
              </a:rPr>
              <a:t>5</a:t>
            </a:r>
            <a:r>
              <a:rPr kumimoji="1" lang="ja-JP" altLang="en-US" sz="900" dirty="0">
                <a:latin typeface="HGSｺﾞｼｯｸM" panose="020B0600000000000000" pitchFamily="50" charset="-128"/>
                <a:ea typeface="HGSｺﾞｼｯｸM" panose="020B0600000000000000" pitchFamily="50" charset="-128"/>
              </a:rPr>
              <a:t>波で</a:t>
            </a:r>
            <a:r>
              <a:rPr kumimoji="1" lang="en-US" altLang="ja-JP" sz="900" dirty="0">
                <a:latin typeface="HGSｺﾞｼｯｸM" panose="020B0600000000000000" pitchFamily="50" charset="-128"/>
                <a:ea typeface="HGSｺﾞｼｯｸM" panose="020B0600000000000000" pitchFamily="50" charset="-128"/>
              </a:rPr>
              <a:t>8</a:t>
            </a:r>
            <a:r>
              <a:rPr kumimoji="1" lang="ja-JP" altLang="en-US" sz="900" dirty="0">
                <a:latin typeface="HGSｺﾞｼｯｸM" panose="020B0600000000000000" pitchFamily="50" charset="-128"/>
                <a:ea typeface="HGSｺﾞｼｯｸM" panose="020B0600000000000000" pitchFamily="50" charset="-128"/>
              </a:rPr>
              <a:t>月</a:t>
            </a:r>
            <a:r>
              <a:rPr kumimoji="1" lang="en-US" altLang="ja-JP" sz="900" dirty="0">
                <a:latin typeface="HGSｺﾞｼｯｸM" panose="020B0600000000000000" pitchFamily="50" charset="-128"/>
                <a:ea typeface="HGSｺﾞｼｯｸM" panose="020B0600000000000000" pitchFamily="50" charset="-128"/>
              </a:rPr>
              <a:t>24</a:t>
            </a:r>
            <a:r>
              <a:rPr kumimoji="1" lang="ja-JP" altLang="en-US" sz="900" dirty="0">
                <a:latin typeface="HGSｺﾞｼｯｸM" panose="020B0600000000000000" pitchFamily="50" charset="-128"/>
                <a:ea typeface="HGSｺﾞｼｯｸM" panose="020B0600000000000000" pitchFamily="50" charset="-128"/>
              </a:rPr>
              <a:t>日には</a:t>
            </a:r>
            <a:r>
              <a:rPr kumimoji="1" lang="en-US" altLang="ja-JP" sz="900" dirty="0">
                <a:latin typeface="HGSｺﾞｼｯｸM" panose="020B0600000000000000" pitchFamily="50" charset="-128"/>
                <a:ea typeface="HGSｺﾞｼｯｸM" panose="020B0600000000000000" pitchFamily="50" charset="-128"/>
              </a:rPr>
              <a:t>1</a:t>
            </a:r>
            <a:r>
              <a:rPr kumimoji="1" lang="ja-JP" altLang="en-US" sz="900" dirty="0">
                <a:latin typeface="HGSｺﾞｼｯｸM" panose="020B0600000000000000" pitchFamily="50" charset="-128"/>
                <a:ea typeface="HGSｺﾞｼｯｸM" panose="020B0600000000000000" pitchFamily="50" charset="-128"/>
              </a:rPr>
              <a:t>日に</a:t>
            </a:r>
            <a:r>
              <a:rPr kumimoji="1" lang="en-US" altLang="ja-JP" sz="900" dirty="0">
                <a:latin typeface="HGSｺﾞｼｯｸM" panose="020B0600000000000000" pitchFamily="50" charset="-128"/>
                <a:ea typeface="HGSｺﾞｼｯｸM" panose="020B0600000000000000" pitchFamily="50" charset="-128"/>
              </a:rPr>
              <a:t>234</a:t>
            </a:r>
            <a:r>
              <a:rPr kumimoji="1" lang="ja-JP" altLang="en-US" sz="900" dirty="0">
                <a:latin typeface="HGSｺﾞｼｯｸM" panose="020B0600000000000000" pitchFamily="50" charset="-128"/>
                <a:ea typeface="HGSｺﾞｼｯｸM" panose="020B0600000000000000" pitchFamily="50" charset="-128"/>
              </a:rPr>
              <a:t>人　</a:t>
            </a:r>
            <a:r>
              <a:rPr kumimoji="1" lang="en-US" altLang="ja-JP" sz="900" dirty="0">
                <a:latin typeface="HGSｺﾞｼｯｸM" panose="020B0600000000000000" pitchFamily="50" charset="-128"/>
                <a:ea typeface="HGSｺﾞｼｯｸM" panose="020B0600000000000000" pitchFamily="50" charset="-128"/>
              </a:rPr>
              <a:t>8</a:t>
            </a:r>
            <a:r>
              <a:rPr kumimoji="1" lang="ja-JP" altLang="en-US" sz="900" dirty="0">
                <a:latin typeface="HGSｺﾞｼｯｸM" panose="020B0600000000000000" pitchFamily="50" charset="-128"/>
                <a:ea typeface="HGSｺﾞｼｯｸM" panose="020B0600000000000000" pitchFamily="50" charset="-128"/>
              </a:rPr>
              <a:t>月計</a:t>
            </a:r>
            <a:r>
              <a:rPr kumimoji="1" lang="en-US" altLang="ja-JP" sz="900" dirty="0">
                <a:latin typeface="HGSｺﾞｼｯｸM" panose="020B0600000000000000" pitchFamily="50" charset="-128"/>
                <a:ea typeface="HGSｺﾞｼｯｸM" panose="020B0600000000000000" pitchFamily="50" charset="-128"/>
              </a:rPr>
              <a:t>4560</a:t>
            </a:r>
            <a:r>
              <a:rPr kumimoji="1" lang="ja-JP" altLang="en-US" sz="900" dirty="0">
                <a:latin typeface="HGSｺﾞｼｯｸM" panose="020B0600000000000000" pitchFamily="50" charset="-128"/>
                <a:ea typeface="HGSｺﾞｼｯｸM" panose="020B0600000000000000" pitchFamily="50" charset="-128"/>
              </a:rPr>
              <a:t>人と前月の約</a:t>
            </a:r>
            <a:r>
              <a:rPr kumimoji="1" lang="en-US" altLang="ja-JP" sz="900" dirty="0">
                <a:latin typeface="HGSｺﾞｼｯｸM" panose="020B0600000000000000" pitchFamily="50" charset="-128"/>
                <a:ea typeface="HGSｺﾞｼｯｸM" panose="020B0600000000000000" pitchFamily="50" charset="-128"/>
              </a:rPr>
              <a:t>10</a:t>
            </a:r>
            <a:r>
              <a:rPr kumimoji="1" lang="ja-JP" altLang="en-US" sz="900" dirty="0">
                <a:latin typeface="HGSｺﾞｼｯｸM" panose="020B0600000000000000" pitchFamily="50" charset="-128"/>
                <a:ea typeface="HGSｺﾞｼｯｸM" panose="020B0600000000000000" pitchFamily="50" charset="-128"/>
              </a:rPr>
              <a:t>倍でした。今月の</a:t>
            </a:r>
            <a:r>
              <a:rPr kumimoji="1" lang="en-US" altLang="ja-JP" sz="900" dirty="0">
                <a:latin typeface="HGSｺﾞｼｯｸM" panose="020B0600000000000000" pitchFamily="50" charset="-128"/>
                <a:ea typeface="HGSｺﾞｼｯｸM" panose="020B0600000000000000" pitchFamily="50" charset="-128"/>
              </a:rPr>
              <a:t>10</a:t>
            </a:r>
            <a:r>
              <a:rPr kumimoji="1" lang="ja-JP" altLang="en-US" sz="900" dirty="0">
                <a:latin typeface="HGSｺﾞｼｯｸM" panose="020B0600000000000000" pitchFamily="50" charset="-128"/>
                <a:ea typeface="HGSｺﾞｼｯｸM" panose="020B0600000000000000" pitchFamily="50" charset="-128"/>
              </a:rPr>
              <a:t>日間で</a:t>
            </a:r>
            <a:r>
              <a:rPr kumimoji="1" lang="en-US" altLang="ja-JP" sz="900" dirty="0">
                <a:latin typeface="HGSｺﾞｼｯｸM" panose="020B0600000000000000" pitchFamily="50" charset="-128"/>
                <a:ea typeface="HGSｺﾞｼｯｸM" panose="020B0600000000000000" pitchFamily="50" charset="-128"/>
              </a:rPr>
              <a:t>507</a:t>
            </a:r>
            <a:r>
              <a:rPr kumimoji="1" lang="ja-JP" altLang="en-US" sz="900" dirty="0">
                <a:latin typeface="HGSｺﾞｼｯｸM" panose="020B0600000000000000" pitchFamily="50" charset="-128"/>
                <a:ea typeface="HGSｺﾞｼｯｸM" panose="020B0600000000000000" pitchFamily="50" charset="-128"/>
              </a:rPr>
              <a:t>人と急増しています。湖南市でも</a:t>
            </a:r>
            <a:r>
              <a:rPr kumimoji="1" lang="en-US" altLang="ja-JP" sz="900" dirty="0">
                <a:latin typeface="HGSｺﾞｼｯｸM" panose="020B0600000000000000" pitchFamily="50" charset="-128"/>
                <a:ea typeface="HGSｺﾞｼｯｸM" panose="020B0600000000000000" pitchFamily="50" charset="-128"/>
              </a:rPr>
              <a:t>18</a:t>
            </a:r>
            <a:r>
              <a:rPr kumimoji="1" lang="ja-JP" altLang="en-US" sz="900" dirty="0">
                <a:latin typeface="HGSｺﾞｼｯｸM" panose="020B0600000000000000" pitchFamily="50" charset="-128"/>
                <a:ea typeface="HGSｺﾞｼｯｸM" panose="020B0600000000000000" pitchFamily="50" charset="-128"/>
              </a:rPr>
              <a:t>人が感染し、</a:t>
            </a:r>
            <a:r>
              <a:rPr kumimoji="1" lang="en-US" altLang="ja-JP" sz="900" dirty="0">
                <a:latin typeface="HGSｺﾞｼｯｸM" panose="020B0600000000000000" pitchFamily="50" charset="-128"/>
                <a:ea typeface="HGSｺﾞｼｯｸM" panose="020B0600000000000000" pitchFamily="50" charset="-128"/>
              </a:rPr>
              <a:t>1</a:t>
            </a:r>
            <a:r>
              <a:rPr kumimoji="1" lang="ja-JP" altLang="en-US" sz="900" dirty="0">
                <a:latin typeface="HGSｺﾞｼｯｸM" panose="020B0600000000000000" pitchFamily="50" charset="-128"/>
                <a:ea typeface="HGSｺﾞｼｯｸM" panose="020B0600000000000000" pitchFamily="50" charset="-128"/>
              </a:rPr>
              <a:t>月</a:t>
            </a:r>
            <a:r>
              <a:rPr kumimoji="1" lang="en-US" altLang="ja-JP" sz="900" dirty="0">
                <a:latin typeface="HGSｺﾞｼｯｸM" panose="020B0600000000000000" pitchFamily="50" charset="-128"/>
                <a:ea typeface="HGSｺﾞｼｯｸM" panose="020B0600000000000000" pitchFamily="50" charset="-128"/>
              </a:rPr>
              <a:t>10</a:t>
            </a:r>
            <a:r>
              <a:rPr kumimoji="1" lang="ja-JP" altLang="en-US" sz="900" dirty="0">
                <a:latin typeface="HGSｺﾞｼｯｸM" panose="020B0600000000000000" pitchFamily="50" charset="-128"/>
                <a:ea typeface="HGSｺﾞｼｯｸM" panose="020B0600000000000000" pitchFamily="50" charset="-128"/>
              </a:rPr>
              <a:t>日時点での今までの累計は</a:t>
            </a:r>
            <a:r>
              <a:rPr kumimoji="1" lang="en-US" altLang="ja-JP" sz="900" dirty="0">
                <a:latin typeface="HGSｺﾞｼｯｸM" panose="020B0600000000000000" pitchFamily="50" charset="-128"/>
                <a:ea typeface="HGSｺﾞｼｯｸM" panose="020B0600000000000000" pitchFamily="50" charset="-128"/>
              </a:rPr>
              <a:t>516</a:t>
            </a:r>
            <a:r>
              <a:rPr kumimoji="1" lang="ja-JP" altLang="en-US" sz="900" dirty="0">
                <a:latin typeface="HGSｺﾞｼｯｸM" panose="020B0600000000000000" pitchFamily="50" charset="-128"/>
                <a:ea typeface="HGSｺﾞｼｯｸM" panose="020B0600000000000000" pitchFamily="50" charset="-128"/>
              </a:rPr>
              <a:t>人となっております。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そして、このコロナによって様々な支障が出て来ています。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支障①受注数の減少</a:t>
            </a:r>
            <a:r>
              <a:rPr kumimoji="1" lang="en-US" altLang="ja-JP" sz="900" dirty="0">
                <a:latin typeface="HGSｺﾞｼｯｸM" panose="020B0600000000000000" pitchFamily="50" charset="-128"/>
                <a:ea typeface="HGSｺﾞｼｯｸM" panose="020B0600000000000000" pitchFamily="50" charset="-128"/>
              </a:rPr>
              <a:t>50.8%</a:t>
            </a:r>
            <a:r>
              <a:rPr kumimoji="1" lang="ja-JP" altLang="en-US" sz="900" dirty="0">
                <a:latin typeface="HGSｺﾞｼｯｸM" panose="020B0600000000000000" pitchFamily="50" charset="-128"/>
                <a:ea typeface="HGSｺﾞｼｯｸM" panose="020B0600000000000000" pitchFamily="50" charset="-128"/>
              </a:rPr>
              <a:t>　人手不足</a:t>
            </a:r>
            <a:r>
              <a:rPr kumimoji="1" lang="en-US" altLang="ja-JP" sz="900" dirty="0">
                <a:latin typeface="HGSｺﾞｼｯｸM" panose="020B0600000000000000" pitchFamily="50" charset="-128"/>
                <a:ea typeface="HGSｺﾞｼｯｸM" panose="020B0600000000000000" pitchFamily="50" charset="-128"/>
              </a:rPr>
              <a:t>23.3%</a:t>
            </a:r>
            <a:r>
              <a:rPr kumimoji="1" lang="ja-JP" altLang="en-US" sz="900" dirty="0">
                <a:latin typeface="HGSｺﾞｼｯｸM" panose="020B0600000000000000" pitchFamily="50" charset="-128"/>
                <a:ea typeface="HGSｺﾞｼｯｸM" panose="020B0600000000000000" pitchFamily="50" charset="-128"/>
              </a:rPr>
              <a:t>海外旅行消費</a:t>
            </a:r>
            <a:r>
              <a:rPr kumimoji="1" lang="en-US" altLang="ja-JP" sz="900" dirty="0">
                <a:latin typeface="HGSｺﾞｼｯｸM" panose="020B0600000000000000" pitchFamily="50" charset="-128"/>
                <a:ea typeface="HGSｺﾞｼｯｸM" panose="020B0600000000000000" pitchFamily="50" charset="-128"/>
              </a:rPr>
              <a:t>19</a:t>
            </a:r>
            <a:r>
              <a:rPr kumimoji="1" lang="ja-JP" altLang="en-US" sz="900" dirty="0">
                <a:latin typeface="HGSｺﾞｼｯｸM" panose="020B0600000000000000" pitchFamily="50" charset="-128"/>
                <a:ea typeface="HGSｺﾞｼｯｸM" panose="020B0600000000000000" pitchFamily="50" charset="-128"/>
              </a:rPr>
              <a:t>年</a:t>
            </a:r>
            <a:r>
              <a:rPr kumimoji="1" lang="en-US" altLang="ja-JP" sz="900" dirty="0">
                <a:latin typeface="HGSｺﾞｼｯｸM" panose="020B0600000000000000" pitchFamily="50" charset="-128"/>
                <a:ea typeface="HGSｺﾞｼｯｸM" panose="020B0600000000000000" pitchFamily="50" charset="-128"/>
              </a:rPr>
              <a:t>28</a:t>
            </a:r>
            <a:r>
              <a:rPr kumimoji="1" lang="ja-JP" altLang="en-US" sz="900" dirty="0">
                <a:latin typeface="HGSｺﾞｼｯｸM" panose="020B0600000000000000" pitchFamily="50" charset="-128"/>
                <a:ea typeface="HGSｺﾞｼｯｸM" panose="020B0600000000000000" pitchFamily="50" charset="-128"/>
              </a:rPr>
              <a:t>兆円が</a:t>
            </a:r>
            <a:r>
              <a:rPr kumimoji="1" lang="en-US" altLang="ja-JP" sz="900" dirty="0">
                <a:latin typeface="HGSｺﾞｼｯｸM" panose="020B0600000000000000" pitchFamily="50" charset="-128"/>
                <a:ea typeface="HGSｺﾞｼｯｸM" panose="020B0600000000000000" pitchFamily="50" charset="-128"/>
              </a:rPr>
              <a:t>21</a:t>
            </a:r>
            <a:r>
              <a:rPr kumimoji="1" lang="ja-JP" altLang="en-US" sz="900" dirty="0">
                <a:latin typeface="HGSｺﾞｼｯｸM" panose="020B0600000000000000" pitchFamily="50" charset="-128"/>
                <a:ea typeface="HGSｺﾞｼｯｸM" panose="020B0600000000000000" pitchFamily="50" charset="-128"/>
              </a:rPr>
              <a:t>年は</a:t>
            </a:r>
            <a:r>
              <a:rPr kumimoji="1" lang="en-US" altLang="ja-JP" sz="900" dirty="0">
                <a:latin typeface="HGSｺﾞｼｯｸM" panose="020B0600000000000000" pitchFamily="50" charset="-128"/>
                <a:ea typeface="HGSｺﾞｼｯｸM" panose="020B0600000000000000" pitchFamily="50" charset="-128"/>
              </a:rPr>
              <a:t>6</a:t>
            </a:r>
            <a:r>
              <a:rPr kumimoji="1" lang="ja-JP" altLang="en-US" sz="900" dirty="0">
                <a:latin typeface="HGSｺﾞｼｯｸM" panose="020B0600000000000000" pitchFamily="50" charset="-128"/>
                <a:ea typeface="HGSｺﾞｼｯｸM" panose="020B0600000000000000" pitchFamily="50" charset="-128"/>
              </a:rPr>
              <a:t>兆円で、</a:t>
            </a:r>
            <a:r>
              <a:rPr kumimoji="1" lang="en-US" altLang="ja-JP" sz="900" dirty="0">
                <a:latin typeface="HGSｺﾞｼｯｸM" panose="020B0600000000000000" pitchFamily="50" charset="-128"/>
                <a:ea typeface="HGSｺﾞｼｯｸM" panose="020B0600000000000000" pitchFamily="50" charset="-128"/>
              </a:rPr>
              <a:t>22</a:t>
            </a:r>
            <a:r>
              <a:rPr kumimoji="1" lang="ja-JP" altLang="en-US" sz="900" dirty="0">
                <a:latin typeface="HGSｺﾞｼｯｸM" panose="020B0600000000000000" pitchFamily="50" charset="-128"/>
                <a:ea typeface="HGSｺﾞｼｯｸM" panose="020B0600000000000000" pitchFamily="50" charset="-128"/>
              </a:rPr>
              <a:t>兆円減となり消費税の半分を占めています。人流が止まり、私鉄京阪は</a:t>
            </a:r>
            <a:r>
              <a:rPr kumimoji="1" lang="en-US" altLang="ja-JP" sz="900" dirty="0">
                <a:latin typeface="HGSｺﾞｼｯｸM" panose="020B0600000000000000" pitchFamily="50" charset="-128"/>
                <a:ea typeface="HGSｺﾞｼｯｸM" panose="020B0600000000000000" pitchFamily="50" charset="-128"/>
              </a:rPr>
              <a:t>20%</a:t>
            </a:r>
            <a:r>
              <a:rPr kumimoji="1" lang="ja-JP" altLang="en-US" sz="900" dirty="0">
                <a:latin typeface="HGSｺﾞｼｯｸM" panose="020B0600000000000000" pitchFamily="50" charset="-128"/>
                <a:ea typeface="HGSｺﾞｼｯｸM" panose="020B0600000000000000" pitchFamily="50" charset="-128"/>
              </a:rPr>
              <a:t>の減収です。大手私鉄軒並み赤字大手私鉄はダイヤ改正検討されています。またＪＲ３社で</a:t>
            </a:r>
            <a:r>
              <a:rPr kumimoji="1" lang="en-US" altLang="ja-JP" sz="900" dirty="0">
                <a:latin typeface="HGSｺﾞｼｯｸM" panose="020B0600000000000000" pitchFamily="50" charset="-128"/>
                <a:ea typeface="HGSｺﾞｼｯｸM" panose="020B0600000000000000" pitchFamily="50" charset="-128"/>
              </a:rPr>
              <a:t>3000</a:t>
            </a:r>
            <a:r>
              <a:rPr kumimoji="1" lang="ja-JP" altLang="en-US" sz="900" dirty="0">
                <a:latin typeface="HGSｺﾞｼｯｸM" panose="020B0600000000000000" pitchFamily="50" charset="-128"/>
                <a:ea typeface="HGSｺﾞｼｯｸM" panose="020B0600000000000000" pitchFamily="50" charset="-128"/>
              </a:rPr>
              <a:t>億円の赤字となり、運賃改定も検討されています。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支障②ロックダウン・創業停止による半導体不足で機械機器製造不足です。半導体不足で給湯器・冷蔵庫・車・ナビ・スイッチが物不足リンナイ</a:t>
            </a:r>
            <a:r>
              <a:rPr kumimoji="1" lang="en-US" altLang="ja-JP" sz="900" dirty="0">
                <a:latin typeface="HGSｺﾞｼｯｸM" panose="020B0600000000000000" pitchFamily="50" charset="-128"/>
                <a:ea typeface="HGSｺﾞｼｯｸM" panose="020B0600000000000000" pitchFamily="50" charset="-128"/>
              </a:rPr>
              <a:t>3</a:t>
            </a:r>
            <a:r>
              <a:rPr kumimoji="1" lang="ja-JP" altLang="en-US" sz="900" dirty="0">
                <a:latin typeface="HGSｺﾞｼｯｸM" panose="020B0600000000000000" pitchFamily="50" charset="-128"/>
                <a:ea typeface="HGSｺﾞｼｯｸM" panose="020B0600000000000000" pitchFamily="50" charset="-128"/>
              </a:rPr>
              <a:t>万台バックオーダー、半導体シェアー日本</a:t>
            </a:r>
            <a:r>
              <a:rPr kumimoji="1" lang="en-US" altLang="ja-JP" sz="900" dirty="0">
                <a:latin typeface="HGSｺﾞｼｯｸM" panose="020B0600000000000000" pitchFamily="50" charset="-128"/>
                <a:ea typeface="HGSｺﾞｼｯｸM" panose="020B0600000000000000" pitchFamily="50" charset="-128"/>
              </a:rPr>
              <a:t>16%</a:t>
            </a:r>
            <a:r>
              <a:rPr kumimoji="1" lang="ja-JP" altLang="en-US" sz="900" dirty="0">
                <a:latin typeface="HGSｺﾞｼｯｸM" panose="020B0600000000000000" pitchFamily="50" charset="-128"/>
                <a:ea typeface="HGSｺﾞｼｯｸM" panose="020B0600000000000000" pitchFamily="50" charset="-128"/>
              </a:rPr>
              <a:t>台湾</a:t>
            </a:r>
            <a:r>
              <a:rPr kumimoji="1" lang="en-US" altLang="ja-JP" sz="900" dirty="0">
                <a:latin typeface="HGSｺﾞｼｯｸM" panose="020B0600000000000000" pitchFamily="50" charset="-128"/>
                <a:ea typeface="HGSｺﾞｼｯｸM" panose="020B0600000000000000" pitchFamily="50" charset="-128"/>
              </a:rPr>
              <a:t>21.6%</a:t>
            </a:r>
            <a:r>
              <a:rPr kumimoji="1" lang="ja-JP" altLang="en-US" sz="900" dirty="0">
                <a:latin typeface="HGSｺﾞｼｯｸM" panose="020B0600000000000000" pitchFamily="50" charset="-128"/>
                <a:ea typeface="HGSｺﾞｼｯｸM" panose="020B0600000000000000" pitchFamily="50" charset="-128"/>
              </a:rPr>
              <a:t>韓国</a:t>
            </a:r>
            <a:r>
              <a:rPr kumimoji="1" lang="en-US" altLang="ja-JP" sz="900" dirty="0">
                <a:latin typeface="HGSｺﾞｼｯｸM" panose="020B0600000000000000" pitchFamily="50" charset="-128"/>
                <a:ea typeface="HGSｺﾞｼｯｸM" panose="020B0600000000000000" pitchFamily="50" charset="-128"/>
              </a:rPr>
              <a:t>20.9%</a:t>
            </a:r>
            <a:r>
              <a:rPr kumimoji="1" lang="ja-JP" altLang="en-US" sz="900" dirty="0">
                <a:latin typeface="HGSｺﾞｼｯｸM" panose="020B0600000000000000" pitchFamily="50" charset="-128"/>
                <a:ea typeface="HGSｺﾞｼｯｸM" panose="020B0600000000000000" pitchFamily="50" charset="-128"/>
              </a:rPr>
              <a:t>中国</a:t>
            </a:r>
            <a:r>
              <a:rPr kumimoji="1" lang="en-US" altLang="ja-JP" sz="900" dirty="0">
                <a:latin typeface="HGSｺﾞｼｯｸM" panose="020B0600000000000000" pitchFamily="50" charset="-128"/>
                <a:ea typeface="HGSｺﾞｼｯｸM" panose="020B0600000000000000" pitchFamily="50" charset="-128"/>
              </a:rPr>
              <a:t>13.9%</a:t>
            </a:r>
            <a:r>
              <a:rPr kumimoji="1" lang="ja-JP" altLang="en-US" sz="900" dirty="0">
                <a:latin typeface="HGSｺﾞｼｯｸM" panose="020B0600000000000000" pitchFamily="50" charset="-128"/>
                <a:ea typeface="HGSｺﾞｼｯｸM" panose="020B0600000000000000" pitchFamily="50" charset="-128"/>
              </a:rPr>
              <a:t>北米</a:t>
            </a:r>
            <a:r>
              <a:rPr kumimoji="1" lang="en-US" altLang="ja-JP" sz="900" dirty="0">
                <a:latin typeface="HGSｺﾞｼｯｸM" panose="020B0600000000000000" pitchFamily="50" charset="-128"/>
                <a:ea typeface="HGSｺﾞｼｯｸM" panose="020B0600000000000000" pitchFamily="50" charset="-128"/>
              </a:rPr>
              <a:t>12.8%</a:t>
            </a:r>
            <a:r>
              <a:rPr kumimoji="1" lang="ja-JP" altLang="en-US" sz="900" dirty="0">
                <a:latin typeface="HGSｺﾞｼｯｸM" panose="020B0600000000000000" pitchFamily="50" charset="-128"/>
                <a:ea typeface="HGSｺﾞｼｯｸM" panose="020B0600000000000000" pitchFamily="50" charset="-128"/>
              </a:rPr>
              <a:t>、今後も</a:t>
            </a:r>
            <a:r>
              <a:rPr kumimoji="1" lang="en-US" altLang="ja-JP" sz="900" dirty="0">
                <a:latin typeface="HGSｺﾞｼｯｸM" panose="020B0600000000000000" pitchFamily="50" charset="-128"/>
                <a:ea typeface="HGSｺﾞｼｯｸM" panose="020B0600000000000000" pitchFamily="50" charset="-128"/>
              </a:rPr>
              <a:t>1</a:t>
            </a:r>
            <a:r>
              <a:rPr kumimoji="1" lang="ja-JP" altLang="en-US" sz="900" dirty="0">
                <a:latin typeface="HGSｺﾞｼｯｸM" panose="020B0600000000000000" pitchFamily="50" charset="-128"/>
                <a:ea typeface="HGSｺﾞｼｯｸM" panose="020B0600000000000000" pitchFamily="50" charset="-128"/>
              </a:rPr>
              <a:t>年間は物不足が続くかも知れません。海運業の支障？　中国深圳港コロナ感染で封鎖からパニック状態です。港での荷積待ち</a:t>
            </a:r>
            <a:r>
              <a:rPr kumimoji="1" lang="en-US" altLang="ja-JP" sz="900" dirty="0">
                <a:latin typeface="HGSｺﾞｼｯｸM" panose="020B0600000000000000" pitchFamily="50" charset="-128"/>
                <a:ea typeface="HGSｺﾞｼｯｸM" panose="020B0600000000000000" pitchFamily="50" charset="-128"/>
              </a:rPr>
              <a:t>7</a:t>
            </a:r>
            <a:r>
              <a:rPr kumimoji="1" lang="ja-JP" altLang="en-US" sz="900" dirty="0">
                <a:latin typeface="HGSｺﾞｼｯｸM" panose="020B0600000000000000" pitchFamily="50" charset="-128"/>
                <a:ea typeface="HGSｺﾞｼｯｸM" panose="020B0600000000000000" pitchFamily="50" charset="-128"/>
              </a:rPr>
              <a:t>日荷降ろし待ち</a:t>
            </a:r>
            <a:r>
              <a:rPr kumimoji="1" lang="en-US" altLang="ja-JP" sz="900" dirty="0">
                <a:latin typeface="HGSｺﾞｼｯｸM" panose="020B0600000000000000" pitchFamily="50" charset="-128"/>
                <a:ea typeface="HGSｺﾞｼｯｸM" panose="020B0600000000000000" pitchFamily="50" charset="-128"/>
              </a:rPr>
              <a:t>7</a:t>
            </a:r>
            <a:r>
              <a:rPr kumimoji="1" lang="ja-JP" altLang="en-US" sz="900" dirty="0">
                <a:latin typeface="HGSｺﾞｼｯｸM" panose="020B0600000000000000" pitchFamily="50" charset="-128"/>
                <a:ea typeface="HGSｺﾞｼｯｸM" panose="020B0600000000000000" pitchFamily="50" charset="-128"/>
              </a:rPr>
              <a:t>日、航路日程</a:t>
            </a:r>
            <a:r>
              <a:rPr kumimoji="1" lang="en-US" altLang="ja-JP" sz="900" dirty="0">
                <a:latin typeface="HGSｺﾞｼｯｸM" panose="020B0600000000000000" pitchFamily="50" charset="-128"/>
                <a:ea typeface="HGSｺﾞｼｯｸM" panose="020B0600000000000000" pitchFamily="50" charset="-128"/>
              </a:rPr>
              <a:t>2.5</a:t>
            </a:r>
            <a:r>
              <a:rPr kumimoji="1" lang="ja-JP" altLang="en-US" sz="900" dirty="0">
                <a:latin typeface="HGSｺﾞｼｯｸM" panose="020B0600000000000000" pitchFamily="50" charset="-128"/>
                <a:ea typeface="HGSｺﾞｼｯｸM" panose="020B0600000000000000" pitchFamily="50" charset="-128"/>
              </a:rPr>
              <a:t>倍、中国→日本、７→３０海運輸送能力、コロナ禍前の５０</a:t>
            </a:r>
            <a:r>
              <a:rPr kumimoji="1" lang="en-US" altLang="ja-JP" sz="900" dirty="0">
                <a:latin typeface="HGSｺﾞｼｯｸM" panose="020B0600000000000000" pitchFamily="50" charset="-128"/>
                <a:ea typeface="HGSｺﾞｼｯｸM" panose="020B0600000000000000" pitchFamily="50" charset="-128"/>
              </a:rPr>
              <a:t>%</a:t>
            </a:r>
            <a:r>
              <a:rPr kumimoji="1" lang="ja-JP" altLang="en-US" sz="900" dirty="0">
                <a:latin typeface="HGSｺﾞｼｯｸM" panose="020B0600000000000000" pitchFamily="50" charset="-128"/>
                <a:ea typeface="HGSｺﾞｼｯｸM" panose="020B0600000000000000" pitchFamily="50" charset="-128"/>
              </a:rPr>
              <a:t>にとどまっており、海運大手３社、減収増益３社で</a:t>
            </a:r>
            <a:r>
              <a:rPr kumimoji="1" lang="en-US" altLang="ja-JP" sz="900" dirty="0">
                <a:latin typeface="HGSｺﾞｼｯｸM" panose="020B0600000000000000" pitchFamily="50" charset="-128"/>
                <a:ea typeface="HGSｺﾞｼｯｸM" panose="020B0600000000000000" pitchFamily="50" charset="-128"/>
              </a:rPr>
              <a:t>3378</a:t>
            </a:r>
            <a:r>
              <a:rPr kumimoji="1" lang="ja-JP" altLang="en-US" sz="900" dirty="0">
                <a:latin typeface="HGSｺﾞｼｯｸM" panose="020B0600000000000000" pitchFamily="50" charset="-128"/>
                <a:ea typeface="HGSｺﾞｼｯｸM" panose="020B0600000000000000" pitchFamily="50" charset="-128"/>
              </a:rPr>
              <a:t>億円の黒字です。世界のコンテナ取扱個数は中国が凄く、</a:t>
            </a:r>
            <a:r>
              <a:rPr kumimoji="1" lang="en-US" altLang="ja-JP" sz="900" dirty="0">
                <a:latin typeface="HGSｺﾞｼｯｸM" panose="020B0600000000000000" pitchFamily="50" charset="-128"/>
                <a:ea typeface="HGSｺﾞｼｯｸM" panose="020B0600000000000000" pitchFamily="50" charset="-128"/>
              </a:rPr>
              <a:t>1980</a:t>
            </a:r>
            <a:r>
              <a:rPr kumimoji="1" lang="ja-JP" altLang="en-US" sz="900" dirty="0">
                <a:latin typeface="HGSｺﾞｼｯｸM" panose="020B0600000000000000" pitchFamily="50" charset="-128"/>
                <a:ea typeface="HGSｺﾞｼｯｸM" panose="020B0600000000000000" pitchFamily="50" charset="-128"/>
              </a:rPr>
              <a:t>年日本</a:t>
            </a:r>
            <a:r>
              <a:rPr kumimoji="1" lang="en-US" altLang="ja-JP" sz="900" dirty="0">
                <a:latin typeface="HGSｺﾞｼｯｸM" panose="020B0600000000000000" pitchFamily="50" charset="-128"/>
                <a:ea typeface="HGSｺﾞｼｯｸM" panose="020B0600000000000000" pitchFamily="50" charset="-128"/>
              </a:rPr>
              <a:t>327</a:t>
            </a:r>
            <a:r>
              <a:rPr kumimoji="1" lang="ja-JP" altLang="en-US" sz="900" dirty="0">
                <a:latin typeface="HGSｺﾞｼｯｸM" panose="020B0600000000000000" pitchFamily="50" charset="-128"/>
                <a:ea typeface="HGSｺﾞｼｯｸM" panose="020B0600000000000000" pitchFamily="50" charset="-128"/>
              </a:rPr>
              <a:t>万個</a:t>
            </a:r>
            <a:r>
              <a:rPr kumimoji="1" lang="en-US" altLang="ja-JP" sz="900" dirty="0">
                <a:latin typeface="HGSｺﾞｼｯｸM" panose="020B0600000000000000" pitchFamily="50" charset="-128"/>
                <a:ea typeface="HGSｺﾞｼｯｸM" panose="020B0600000000000000" pitchFamily="50" charset="-128"/>
              </a:rPr>
              <a:t>2020</a:t>
            </a:r>
            <a:r>
              <a:rPr kumimoji="1" lang="ja-JP" altLang="en-US" sz="900" dirty="0">
                <a:latin typeface="HGSｺﾞｼｯｸM" panose="020B0600000000000000" pitchFamily="50" charset="-128"/>
                <a:ea typeface="HGSｺﾞｼｯｸM" panose="020B0600000000000000" pitchFamily="50" charset="-128"/>
              </a:rPr>
              <a:t>年</a:t>
            </a:r>
            <a:r>
              <a:rPr kumimoji="1" lang="en-US" altLang="ja-JP" sz="900" dirty="0">
                <a:latin typeface="HGSｺﾞｼｯｸM" panose="020B0600000000000000" pitchFamily="50" charset="-128"/>
                <a:ea typeface="HGSｺﾞｼｯｸM" panose="020B0600000000000000" pitchFamily="50" charset="-128"/>
              </a:rPr>
              <a:t>1523</a:t>
            </a:r>
            <a:r>
              <a:rPr kumimoji="1" lang="ja-JP" altLang="en-US" sz="900" dirty="0">
                <a:latin typeface="HGSｺﾞｼｯｸM" panose="020B0600000000000000" pitchFamily="50" charset="-128"/>
                <a:ea typeface="HGSｺﾞｼｯｸM" panose="020B0600000000000000" pitchFamily="50" charset="-128"/>
              </a:rPr>
              <a:t>万個</a:t>
            </a:r>
            <a:r>
              <a:rPr kumimoji="1" lang="en-US" altLang="ja-JP" sz="900" dirty="0">
                <a:latin typeface="HGSｺﾞｼｯｸM" panose="020B0600000000000000" pitchFamily="50" charset="-128"/>
                <a:ea typeface="HGSｺﾞｼｯｸM" panose="020B0600000000000000" pitchFamily="50" charset="-128"/>
              </a:rPr>
              <a:t>40</a:t>
            </a:r>
            <a:r>
              <a:rPr kumimoji="1" lang="ja-JP" altLang="en-US" sz="900" dirty="0">
                <a:latin typeface="HGSｺﾞｼｯｸM" panose="020B0600000000000000" pitchFamily="50" charset="-128"/>
                <a:ea typeface="HGSｺﾞｼｯｸM" panose="020B0600000000000000" pitchFamily="50" charset="-128"/>
              </a:rPr>
              <a:t>年で</a:t>
            </a:r>
            <a:r>
              <a:rPr kumimoji="1" lang="en-US" altLang="ja-JP" sz="900" dirty="0">
                <a:latin typeface="HGSｺﾞｼｯｸM" panose="020B0600000000000000" pitchFamily="50" charset="-128"/>
                <a:ea typeface="HGSｺﾞｼｯｸM" panose="020B0600000000000000" pitchFamily="50" charset="-128"/>
              </a:rPr>
              <a:t>4.5</a:t>
            </a:r>
            <a:r>
              <a:rPr kumimoji="1" lang="ja-JP" altLang="en-US" sz="900" dirty="0">
                <a:latin typeface="HGSｺﾞｼｯｸM" panose="020B0600000000000000" pitchFamily="50" charset="-128"/>
                <a:ea typeface="HGSｺﾞｼｯｸM" panose="020B0600000000000000" pitchFamily="50" charset="-128"/>
              </a:rPr>
              <a:t>倍、中国</a:t>
            </a:r>
            <a:r>
              <a:rPr kumimoji="1" lang="en-US" altLang="ja-JP" sz="900" dirty="0">
                <a:latin typeface="HGSｺﾞｼｯｸM" panose="020B0600000000000000" pitchFamily="50" charset="-128"/>
                <a:ea typeface="HGSｺﾞｼｯｸM" panose="020B0600000000000000" pitchFamily="50" charset="-128"/>
              </a:rPr>
              <a:t>2020</a:t>
            </a:r>
            <a:r>
              <a:rPr kumimoji="1" lang="ja-JP" altLang="en-US" sz="900" dirty="0">
                <a:latin typeface="HGSｺﾞｼｯｸM" panose="020B0600000000000000" pitchFamily="50" charset="-128"/>
                <a:ea typeface="HGSｺﾞｼｯｸM" panose="020B0600000000000000" pitchFamily="50" charset="-128"/>
              </a:rPr>
              <a:t>年</a:t>
            </a:r>
            <a:r>
              <a:rPr kumimoji="1" lang="en-US" altLang="ja-JP" sz="900" dirty="0">
                <a:latin typeface="HGSｺﾞｼｯｸM" panose="020B0600000000000000" pitchFamily="50" charset="-128"/>
                <a:ea typeface="HGSｺﾞｼｯｸM" panose="020B0600000000000000" pitchFamily="50" charset="-128"/>
              </a:rPr>
              <a:t>20251</a:t>
            </a:r>
            <a:r>
              <a:rPr kumimoji="1" lang="ja-JP" altLang="en-US" sz="900" dirty="0">
                <a:latin typeface="HGSｺﾞｼｯｸM" panose="020B0600000000000000" pitchFamily="50" charset="-128"/>
                <a:ea typeface="HGSｺﾞｼｯｸM" panose="020B0600000000000000" pitchFamily="50" charset="-128"/>
              </a:rPr>
              <a:t>万個日本の</a:t>
            </a:r>
            <a:r>
              <a:rPr kumimoji="1" lang="en-US" altLang="ja-JP" sz="900" dirty="0">
                <a:latin typeface="HGSｺﾞｼｯｸM" panose="020B0600000000000000" pitchFamily="50" charset="-128"/>
                <a:ea typeface="HGSｺﾞｼｯｸM" panose="020B0600000000000000" pitchFamily="50" charset="-128"/>
              </a:rPr>
              <a:t>13.3</a:t>
            </a:r>
            <a:r>
              <a:rPr kumimoji="1" lang="ja-JP" altLang="en-US" sz="900" dirty="0">
                <a:latin typeface="HGSｺﾞｼｯｸM" panose="020B0600000000000000" pitchFamily="50" charset="-128"/>
                <a:ea typeface="HGSｺﾞｼｯｸM" panose="020B0600000000000000" pitchFamily="50" charset="-128"/>
              </a:rPr>
              <a:t>倍です。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支障③航路日程が約</a:t>
            </a:r>
            <a:r>
              <a:rPr kumimoji="1" lang="en-US" altLang="ja-JP" sz="900" dirty="0">
                <a:latin typeface="HGSｺﾞｼｯｸM" panose="020B0600000000000000" pitchFamily="50" charset="-128"/>
                <a:ea typeface="HGSｺﾞｼｯｸM" panose="020B0600000000000000" pitchFamily="50" charset="-128"/>
              </a:rPr>
              <a:t>2.5</a:t>
            </a:r>
            <a:r>
              <a:rPr kumimoji="1" lang="ja-JP" altLang="en-US" sz="900" dirty="0">
                <a:latin typeface="HGSｺﾞｼｯｸM" panose="020B0600000000000000" pitchFamily="50" charset="-128"/>
                <a:ea typeface="HGSｺﾞｼｯｸM" panose="020B0600000000000000" pitchFamily="50" charset="-128"/>
              </a:rPr>
              <a:t>倍となり原材料・製品の入荷遅れ</a:t>
            </a:r>
            <a:r>
              <a:rPr kumimoji="1" lang="en-US" altLang="ja-JP" sz="900" dirty="0">
                <a:latin typeface="HGSｺﾞｼｯｸM" panose="020B0600000000000000" pitchFamily="50" charset="-128"/>
                <a:ea typeface="HGSｺﾞｼｯｸM" panose="020B0600000000000000" pitchFamily="50" charset="-128"/>
              </a:rPr>
              <a:t>50</a:t>
            </a:r>
            <a:r>
              <a:rPr kumimoji="1" lang="ja-JP" altLang="en-US" sz="900" dirty="0">
                <a:latin typeface="HGSｺﾞｼｯｸM" panose="020B0600000000000000" pitchFamily="50" charset="-128"/>
                <a:ea typeface="HGSｺﾞｼｯｸM" panose="020B0600000000000000" pitchFamily="50" charset="-128"/>
              </a:rPr>
              <a:t>～</a:t>
            </a:r>
            <a:r>
              <a:rPr kumimoji="1" lang="en-US" altLang="ja-JP" sz="900" dirty="0">
                <a:latin typeface="HGSｺﾞｼｯｸM" panose="020B0600000000000000" pitchFamily="50" charset="-128"/>
                <a:ea typeface="HGSｺﾞｼｯｸM" panose="020B0600000000000000" pitchFamily="50" charset="-128"/>
              </a:rPr>
              <a:t>60</a:t>
            </a:r>
            <a:r>
              <a:rPr kumimoji="1" lang="ja-JP" altLang="en-US" sz="900" dirty="0">
                <a:latin typeface="HGSｺﾞｼｯｸM" panose="020B0600000000000000" pitchFamily="50" charset="-128"/>
                <a:ea typeface="HGSｺﾞｼｯｸM" panose="020B0600000000000000" pitchFamily="50" charset="-128"/>
              </a:rPr>
              <a:t>日です。皆さん、物を大切に使いましょう！注文は余裕を持ってしましょう！</a:t>
            </a:r>
            <a:endParaRPr kumimoji="1" lang="en-US" altLang="ja-JP"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p:txBody>
      </p:sp>
      <p:sp>
        <p:nvSpPr>
          <p:cNvPr id="42" name="テキスト ボックス 41">
            <a:extLst>
              <a:ext uri="{FF2B5EF4-FFF2-40B4-BE49-F238E27FC236}">
                <a16:creationId xmlns:a16="http://schemas.microsoft.com/office/drawing/2014/main" id="{73062F45-9EBA-47B2-8AAD-859A384F7131}"/>
              </a:ext>
            </a:extLst>
          </p:cNvPr>
          <p:cNvSpPr txBox="1"/>
          <p:nvPr/>
        </p:nvSpPr>
        <p:spPr>
          <a:xfrm>
            <a:off x="3393578" y="7345717"/>
            <a:ext cx="2178567" cy="307777"/>
          </a:xfrm>
          <a:prstGeom prst="rect">
            <a:avLst/>
          </a:prstGeom>
          <a:noFill/>
        </p:spPr>
        <p:txBody>
          <a:bodyPr wrap="square" rtlCol="0">
            <a:spAutoFit/>
          </a:bodyPr>
          <a:lstStyle/>
          <a:p>
            <a:r>
              <a:rPr kumimoji="1" lang="ja-JP" altLang="en-US" sz="1400" dirty="0">
                <a:solidFill>
                  <a:schemeClr val="accent4">
                    <a:lumMod val="50000"/>
                  </a:schemeClr>
                </a:solidFill>
                <a:latin typeface="HGSｺﾞｼｯｸM" panose="020B0600000000000000" pitchFamily="50" charset="-128"/>
                <a:ea typeface="HGSｺﾞｼｯｸM" panose="020B0600000000000000" pitchFamily="50" charset="-128"/>
              </a:rPr>
              <a:t>委員会同好会報告</a:t>
            </a:r>
          </a:p>
        </p:txBody>
      </p:sp>
      <p:sp>
        <p:nvSpPr>
          <p:cNvPr id="43" name="テキスト ボックス 42">
            <a:extLst>
              <a:ext uri="{FF2B5EF4-FFF2-40B4-BE49-F238E27FC236}">
                <a16:creationId xmlns:a16="http://schemas.microsoft.com/office/drawing/2014/main" id="{768E23F2-8C35-4DDC-AEC2-228161497CB2}"/>
              </a:ext>
            </a:extLst>
          </p:cNvPr>
          <p:cNvSpPr txBox="1"/>
          <p:nvPr/>
        </p:nvSpPr>
        <p:spPr>
          <a:xfrm>
            <a:off x="4550925" y="7636080"/>
            <a:ext cx="2299785" cy="923330"/>
          </a:xfrm>
          <a:prstGeom prst="rect">
            <a:avLst/>
          </a:prstGeom>
          <a:noFill/>
        </p:spPr>
        <p:txBody>
          <a:bodyPr wrap="square" rtlCol="0">
            <a:spAutoFit/>
          </a:bodyPr>
          <a:lstStyle/>
          <a:p>
            <a:r>
              <a:rPr kumimoji="1" lang="ja-JP" altLang="en-US" sz="900" b="1" u="sng" dirty="0">
                <a:latin typeface="HGSｺﾞｼｯｸM" panose="020B0600000000000000" pitchFamily="50" charset="-128"/>
                <a:ea typeface="HGSｺﾞｼｯｸM" panose="020B0600000000000000" pitchFamily="50" charset="-128"/>
              </a:rPr>
              <a:t>●園田英次会員より●</a:t>
            </a:r>
            <a:endParaRPr kumimoji="1" lang="en-US" altLang="ja-JP" sz="900" b="1" u="sng"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前回皆様にご案内しておりました</a:t>
            </a:r>
            <a:r>
              <a:rPr kumimoji="1" lang="ja-JP" altLang="en-US" sz="900" b="1" dirty="0">
                <a:latin typeface="HGSｺﾞｼｯｸM" panose="020B0600000000000000" pitchFamily="50" charset="-128"/>
                <a:ea typeface="HGSｺﾞｼｯｸM" panose="020B0600000000000000" pitchFamily="50" charset="-128"/>
              </a:rPr>
              <a:t>２月４日（金）開催のコロナに関する市民講座は５月頃まで延期</a:t>
            </a:r>
            <a:r>
              <a:rPr kumimoji="1" lang="ja-JP" altLang="en-US" sz="900" dirty="0">
                <a:latin typeface="HGSｺﾞｼｯｸM" panose="020B0600000000000000" pitchFamily="50" charset="-128"/>
                <a:ea typeface="HGSｺﾞｼｯｸM" panose="020B0600000000000000" pitchFamily="50" charset="-128"/>
              </a:rPr>
              <a:t>することとなりました。</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改めて開催する際にはお力添え頂きます様お願いします。</a:t>
            </a:r>
            <a:endParaRPr kumimoji="1" lang="en-US" altLang="ja-JP" sz="900" dirty="0">
              <a:latin typeface="HGSｺﾞｼｯｸM" panose="020B0600000000000000" pitchFamily="50" charset="-128"/>
              <a:ea typeface="HGSｺﾞｼｯｸM" panose="020B0600000000000000" pitchFamily="50" charset="-128"/>
            </a:endParaRPr>
          </a:p>
        </p:txBody>
      </p:sp>
      <p:pic>
        <p:nvPicPr>
          <p:cNvPr id="4" name="図 3" descr="人, 男, フェンス, 屋外 が含まれている画像&#10;&#10;自動的に生成された説明">
            <a:extLst>
              <a:ext uri="{FF2B5EF4-FFF2-40B4-BE49-F238E27FC236}">
                <a16:creationId xmlns:a16="http://schemas.microsoft.com/office/drawing/2014/main" id="{694ED453-A9B0-4BD9-A7EA-8510A6CBED81}"/>
              </a:ext>
            </a:extLst>
          </p:cNvPr>
          <p:cNvPicPr>
            <a:picLocks noChangeAspect="1"/>
          </p:cNvPicPr>
          <p:nvPr/>
        </p:nvPicPr>
        <p:blipFill rotWithShape="1">
          <a:blip r:embed="rId9">
            <a:extLst>
              <a:ext uri="{28A0092B-C50C-407E-A947-70E740481C1C}">
                <a14:useLocalDpi xmlns:a14="http://schemas.microsoft.com/office/drawing/2010/main" val="0"/>
              </a:ext>
            </a:extLst>
          </a:blip>
          <a:srcRect l="34405" t="8515" r="23722" b="40229"/>
          <a:stretch/>
        </p:blipFill>
        <p:spPr>
          <a:xfrm>
            <a:off x="3374529" y="7563685"/>
            <a:ext cx="1176397" cy="1080000"/>
          </a:xfrm>
          <a:prstGeom prst="ellipse">
            <a:avLst/>
          </a:prstGeom>
          <a:ln>
            <a:noFill/>
          </a:ln>
          <a:effectLst>
            <a:softEdge rad="112500"/>
          </a:effectLst>
        </p:spPr>
      </p:pic>
    </p:spTree>
    <p:extLst>
      <p:ext uri="{BB962C8B-B14F-4D97-AF65-F5344CB8AC3E}">
        <p14:creationId xmlns:p14="http://schemas.microsoft.com/office/powerpoint/2010/main" val="3947438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D90978E-F9D2-4C24-B0EB-C3D61303F8C8}"/>
              </a:ext>
            </a:extLst>
          </p:cNvPr>
          <p:cNvSpPr/>
          <p:nvPr/>
        </p:nvSpPr>
        <p:spPr>
          <a:xfrm>
            <a:off x="22225" y="7578725"/>
            <a:ext cx="6857999" cy="22245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854FA0C7-B9CE-4DE6-86AA-0272CEC0F01A}"/>
              </a:ext>
            </a:extLst>
          </p:cNvPr>
          <p:cNvSpPr/>
          <p:nvPr/>
        </p:nvSpPr>
        <p:spPr>
          <a:xfrm>
            <a:off x="0" y="-1"/>
            <a:ext cx="6858000" cy="1891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77BED63-3312-47C9-9825-115461F48B21}"/>
              </a:ext>
            </a:extLst>
          </p:cNvPr>
          <p:cNvSpPr/>
          <p:nvPr/>
        </p:nvSpPr>
        <p:spPr>
          <a:xfrm>
            <a:off x="272309" y="-13290"/>
            <a:ext cx="6326084" cy="227242"/>
          </a:xfrm>
          <a:prstGeom prst="rect">
            <a:avLst/>
          </a:prstGeom>
        </p:spPr>
        <p:txBody>
          <a:bodyPr wrap="square">
            <a:spAutoFit/>
          </a:bodyPr>
          <a:lstStyle/>
          <a:p>
            <a:pPr algn="ctr" rtl="1">
              <a:lnSpc>
                <a:spcPts val="1200"/>
              </a:lnSpc>
              <a:defRPr sz="1000"/>
            </a:pPr>
            <a:r>
              <a:rPr lang="ja-JP" altLang="en-US" sz="900" dirty="0">
                <a:solidFill>
                  <a:schemeClr val="bg1"/>
                </a:solidFill>
                <a:latin typeface="HGSｺﾞｼｯｸM" panose="020B0600000000000000" pitchFamily="50" charset="-128"/>
                <a:ea typeface="HGSｺﾞｼｯｸM" panose="020B0600000000000000" pitchFamily="50" charset="-128"/>
              </a:rPr>
              <a:t>四つのテスト　　①真実かどうか　②みんなに公平か　③好意と友情を深めるか　④みんなのためになるかどうか</a:t>
            </a:r>
          </a:p>
        </p:txBody>
      </p:sp>
      <p:sp>
        <p:nvSpPr>
          <p:cNvPr id="52" name="テキスト ボックス 51">
            <a:extLst>
              <a:ext uri="{FF2B5EF4-FFF2-40B4-BE49-F238E27FC236}">
                <a16:creationId xmlns:a16="http://schemas.microsoft.com/office/drawing/2014/main" id="{10288685-13E6-46C4-915E-2815BEEE334F}"/>
              </a:ext>
            </a:extLst>
          </p:cNvPr>
          <p:cNvSpPr txBox="1"/>
          <p:nvPr/>
        </p:nvSpPr>
        <p:spPr>
          <a:xfrm>
            <a:off x="11597" y="7625885"/>
            <a:ext cx="1003299" cy="261610"/>
          </a:xfrm>
          <a:prstGeom prst="rect">
            <a:avLst/>
          </a:prstGeom>
          <a:noFill/>
        </p:spPr>
        <p:txBody>
          <a:bodyPr wrap="square" rtlCol="0">
            <a:spAutoFit/>
          </a:bodyPr>
          <a:lstStyle/>
          <a:p>
            <a:r>
              <a:rPr kumimoji="1" lang="ja-JP" altLang="en-US" sz="1100" dirty="0">
                <a:latin typeface="HGPｺﾞｼｯｸM" panose="020B0600000000000000" pitchFamily="50" charset="-128"/>
                <a:ea typeface="HGPｺﾞｼｯｸM" panose="020B0600000000000000" pitchFamily="50" charset="-128"/>
              </a:rPr>
              <a:t>● 出席報告</a:t>
            </a:r>
          </a:p>
        </p:txBody>
      </p:sp>
      <p:sp>
        <p:nvSpPr>
          <p:cNvPr id="55" name="正方形/長方形 54">
            <a:extLst>
              <a:ext uri="{FF2B5EF4-FFF2-40B4-BE49-F238E27FC236}">
                <a16:creationId xmlns:a16="http://schemas.microsoft.com/office/drawing/2014/main" id="{2F4704E4-9CC9-4EDA-BA1D-1ED96CDE7F6D}"/>
              </a:ext>
            </a:extLst>
          </p:cNvPr>
          <p:cNvSpPr/>
          <p:nvPr/>
        </p:nvSpPr>
        <p:spPr>
          <a:xfrm>
            <a:off x="6351" y="9856492"/>
            <a:ext cx="6858000" cy="45719"/>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5B7EA60-EC16-4545-BDBB-ACA11D76DADC}"/>
              </a:ext>
            </a:extLst>
          </p:cNvPr>
          <p:cNvSpPr txBox="1"/>
          <p:nvPr/>
        </p:nvSpPr>
        <p:spPr>
          <a:xfrm>
            <a:off x="2184400" y="7629546"/>
            <a:ext cx="1003299" cy="261610"/>
          </a:xfrm>
          <a:prstGeom prst="rect">
            <a:avLst/>
          </a:prstGeom>
          <a:noFill/>
        </p:spPr>
        <p:txBody>
          <a:bodyPr wrap="square" rtlCol="0">
            <a:spAutoFit/>
          </a:bodyPr>
          <a:lstStyle/>
          <a:p>
            <a:r>
              <a:rPr kumimoji="1" lang="ja-JP" altLang="en-US" sz="1100" dirty="0">
                <a:latin typeface="HGPｺﾞｼｯｸM" panose="020B0600000000000000" pitchFamily="50" charset="-128"/>
                <a:ea typeface="HGPｺﾞｼｯｸM" panose="020B0600000000000000" pitchFamily="50" charset="-128"/>
              </a:rPr>
              <a:t>● 例会変更</a:t>
            </a:r>
          </a:p>
        </p:txBody>
      </p:sp>
      <p:sp>
        <p:nvSpPr>
          <p:cNvPr id="8" name="四角形: 角を丸くする 7">
            <a:extLst>
              <a:ext uri="{FF2B5EF4-FFF2-40B4-BE49-F238E27FC236}">
                <a16:creationId xmlns:a16="http://schemas.microsoft.com/office/drawing/2014/main" id="{8F05D517-105A-4B36-8D30-A664EE74AD6C}"/>
              </a:ext>
            </a:extLst>
          </p:cNvPr>
          <p:cNvSpPr/>
          <p:nvPr/>
        </p:nvSpPr>
        <p:spPr>
          <a:xfrm>
            <a:off x="3425948" y="394957"/>
            <a:ext cx="3409827" cy="7130553"/>
          </a:xfrm>
          <a:prstGeom prst="roundRect">
            <a:avLst>
              <a:gd name="adj" fmla="val 1445"/>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lumMod val="40000"/>
                  <a:lumOff val="60000"/>
                </a:schemeClr>
              </a:solidFill>
            </a:endParaRPr>
          </a:p>
        </p:txBody>
      </p:sp>
      <p:sp>
        <p:nvSpPr>
          <p:cNvPr id="40" name="テキスト ボックス 39">
            <a:extLst>
              <a:ext uri="{FF2B5EF4-FFF2-40B4-BE49-F238E27FC236}">
                <a16:creationId xmlns:a16="http://schemas.microsoft.com/office/drawing/2014/main" id="{B4A08725-D141-4552-B2C2-643DAC3329DA}"/>
              </a:ext>
            </a:extLst>
          </p:cNvPr>
          <p:cNvSpPr txBox="1"/>
          <p:nvPr/>
        </p:nvSpPr>
        <p:spPr>
          <a:xfrm>
            <a:off x="3469112" y="242723"/>
            <a:ext cx="1082348" cy="307777"/>
          </a:xfrm>
          <a:prstGeom prst="rect">
            <a:avLst/>
          </a:prstGeom>
          <a:solidFill>
            <a:schemeClr val="bg1"/>
          </a:solidFill>
        </p:spPr>
        <p:txBody>
          <a:bodyPr wrap="none" rtlCol="0">
            <a:spAutoFit/>
          </a:bodyPr>
          <a:lstStyle/>
          <a:p>
            <a:r>
              <a:rPr kumimoji="1" lang="ja-JP" altLang="en-US" sz="1400" dirty="0">
                <a:solidFill>
                  <a:schemeClr val="accent4">
                    <a:lumMod val="50000"/>
                  </a:schemeClr>
                </a:solidFill>
                <a:latin typeface="HGSｺﾞｼｯｸM" panose="020B0600000000000000" pitchFamily="50" charset="-128"/>
                <a:ea typeface="HGSｺﾞｼｯｸM" panose="020B0600000000000000" pitchFamily="50" charset="-128"/>
              </a:rPr>
              <a:t>ニコニコ箱</a:t>
            </a:r>
          </a:p>
        </p:txBody>
      </p:sp>
      <p:sp>
        <p:nvSpPr>
          <p:cNvPr id="20" name="テキスト ボックス 19">
            <a:extLst>
              <a:ext uri="{FF2B5EF4-FFF2-40B4-BE49-F238E27FC236}">
                <a16:creationId xmlns:a16="http://schemas.microsoft.com/office/drawing/2014/main" id="{2BECCBBE-2293-4376-9419-AE28BB0296DE}"/>
              </a:ext>
            </a:extLst>
          </p:cNvPr>
          <p:cNvSpPr txBox="1"/>
          <p:nvPr/>
        </p:nvSpPr>
        <p:spPr>
          <a:xfrm>
            <a:off x="-26426" y="242723"/>
            <a:ext cx="2178567" cy="307777"/>
          </a:xfrm>
          <a:prstGeom prst="rect">
            <a:avLst/>
          </a:prstGeom>
          <a:noFill/>
        </p:spPr>
        <p:txBody>
          <a:bodyPr wrap="square" rtlCol="0">
            <a:spAutoFit/>
          </a:bodyPr>
          <a:lstStyle/>
          <a:p>
            <a:r>
              <a:rPr kumimoji="1" lang="ja-JP" altLang="en-US" sz="1400" dirty="0">
                <a:solidFill>
                  <a:schemeClr val="accent4">
                    <a:lumMod val="50000"/>
                  </a:schemeClr>
                </a:solidFill>
                <a:latin typeface="HGSｺﾞｼｯｸM" panose="020B0600000000000000" pitchFamily="50" charset="-128"/>
                <a:ea typeface="HGSｺﾞｼｯｸM" panose="020B0600000000000000" pitchFamily="50" charset="-128"/>
              </a:rPr>
              <a:t>卓話</a:t>
            </a:r>
            <a:endParaRPr kumimoji="1" lang="en-US" altLang="ja-JP" sz="1400" dirty="0">
              <a:solidFill>
                <a:schemeClr val="accent4">
                  <a:lumMod val="50000"/>
                </a:schemeClr>
              </a:solidFill>
              <a:latin typeface="HGSｺﾞｼｯｸM" panose="020B0600000000000000" pitchFamily="50" charset="-128"/>
              <a:ea typeface="HGSｺﾞｼｯｸM" panose="020B0600000000000000" pitchFamily="50" charset="-128"/>
            </a:endParaRPr>
          </a:p>
        </p:txBody>
      </p:sp>
      <p:pic>
        <p:nvPicPr>
          <p:cNvPr id="10" name="図 9">
            <a:extLst>
              <a:ext uri="{FF2B5EF4-FFF2-40B4-BE49-F238E27FC236}">
                <a16:creationId xmlns:a16="http://schemas.microsoft.com/office/drawing/2014/main" id="{DBA51707-6ED3-442B-8B9D-763B0A6E5F0D}"/>
              </a:ext>
            </a:extLst>
          </p:cNvPr>
          <p:cNvPicPr>
            <a:picLocks noChangeAspect="1"/>
          </p:cNvPicPr>
          <p:nvPr/>
        </p:nvPicPr>
        <p:blipFill>
          <a:blip r:embed="rId2"/>
          <a:stretch>
            <a:fillRect/>
          </a:stretch>
        </p:blipFill>
        <p:spPr>
          <a:xfrm>
            <a:off x="3442726" y="483826"/>
            <a:ext cx="3393049" cy="7041684"/>
          </a:xfrm>
          <a:prstGeom prst="rect">
            <a:avLst/>
          </a:prstGeom>
        </p:spPr>
      </p:pic>
      <p:pic>
        <p:nvPicPr>
          <p:cNvPr id="11" name="図 10">
            <a:extLst>
              <a:ext uri="{FF2B5EF4-FFF2-40B4-BE49-F238E27FC236}">
                <a16:creationId xmlns:a16="http://schemas.microsoft.com/office/drawing/2014/main" id="{F5637600-3C99-40C7-B791-80D5C17DF288}"/>
              </a:ext>
            </a:extLst>
          </p:cNvPr>
          <p:cNvPicPr>
            <a:picLocks noChangeAspect="1"/>
          </p:cNvPicPr>
          <p:nvPr/>
        </p:nvPicPr>
        <p:blipFill>
          <a:blip r:embed="rId3"/>
          <a:stretch>
            <a:fillRect/>
          </a:stretch>
        </p:blipFill>
        <p:spPr>
          <a:xfrm>
            <a:off x="2309812" y="7875815"/>
            <a:ext cx="4536591" cy="1908000"/>
          </a:xfrm>
          <a:prstGeom prst="rect">
            <a:avLst/>
          </a:prstGeom>
        </p:spPr>
      </p:pic>
      <p:pic>
        <p:nvPicPr>
          <p:cNvPr id="12" name="図 11">
            <a:extLst>
              <a:ext uri="{FF2B5EF4-FFF2-40B4-BE49-F238E27FC236}">
                <a16:creationId xmlns:a16="http://schemas.microsoft.com/office/drawing/2014/main" id="{318FEA0A-066E-41D2-84B5-15F7F636511B}"/>
              </a:ext>
            </a:extLst>
          </p:cNvPr>
          <p:cNvPicPr>
            <a:picLocks noChangeAspect="1"/>
          </p:cNvPicPr>
          <p:nvPr/>
        </p:nvPicPr>
        <p:blipFill>
          <a:blip r:embed="rId4"/>
          <a:stretch>
            <a:fillRect/>
          </a:stretch>
        </p:blipFill>
        <p:spPr>
          <a:xfrm>
            <a:off x="121685" y="7875815"/>
            <a:ext cx="2062715" cy="1908000"/>
          </a:xfrm>
          <a:prstGeom prst="rect">
            <a:avLst/>
          </a:prstGeom>
        </p:spPr>
      </p:pic>
      <p:sp>
        <p:nvSpPr>
          <p:cNvPr id="33" name="テキスト ボックス 32">
            <a:extLst>
              <a:ext uri="{FF2B5EF4-FFF2-40B4-BE49-F238E27FC236}">
                <a16:creationId xmlns:a16="http://schemas.microsoft.com/office/drawing/2014/main" id="{7304BF72-17BF-46CD-83DA-C615F2F2CBB0}"/>
              </a:ext>
            </a:extLst>
          </p:cNvPr>
          <p:cNvSpPr txBox="1"/>
          <p:nvPr/>
        </p:nvSpPr>
        <p:spPr>
          <a:xfrm>
            <a:off x="0" y="437049"/>
            <a:ext cx="3435291" cy="8156079"/>
          </a:xfrm>
          <a:prstGeom prst="rect">
            <a:avLst/>
          </a:prstGeom>
          <a:noFill/>
        </p:spPr>
        <p:txBody>
          <a:bodyPr wrap="square" rtlCol="0">
            <a:spAutoFit/>
          </a:bodyPr>
          <a:lstStyle/>
          <a:p>
            <a:r>
              <a:rPr kumimoji="1" lang="ja-JP" altLang="en-US" sz="1100" b="1" dirty="0">
                <a:latin typeface="HGSｺﾞｼｯｸM" panose="020B0600000000000000" pitchFamily="50" charset="-128"/>
                <a:ea typeface="HGSｺﾞｼｯｸM" panose="020B0600000000000000" pitchFamily="50" charset="-128"/>
              </a:rPr>
              <a:t>　　　　　徳島りつ子会員</a:t>
            </a:r>
          </a:p>
          <a:p>
            <a:r>
              <a:rPr kumimoji="1" lang="ja-JP" altLang="en-US" sz="900" dirty="0">
                <a:latin typeface="HGSｺﾞｼｯｸM" panose="020B0600000000000000" pitchFamily="50" charset="-128"/>
                <a:ea typeface="HGSｺﾞｼｯｸM" panose="020B0600000000000000" pitchFamily="50" charset="-128"/>
              </a:rPr>
              <a:t>二人姉妹の長女として犬上郡豊郷町に生まれ</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ました。ヴォーリーズが設計したことで有名</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な豊郷小学校は素晴らしい校舎で、６年間を</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過ごしました。近江商人ゆかりの地ですので、</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古川鉄次郎氏や伊藤忠兵衛氏のお墓にお参りを</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するのが学校行事で、近江商人の信念を理解する機会でもありました。中学ではテニスクラブに入りました。朝練が６時から始まり、二年生になってもボール拾いをしていましたが、苦とは思わず頑張りました。高校は八幡商業、そこで学んだことは商売をするのに必要な知識となりました。高校時代に出会った友人は今でも一生の友となっています。これからはコンピューターの時代と考え京都コンピューター学院へ。実際には進化が早すぎ活用出来る事は少なかったのですが、楽しい１年間でした。その頃、父は</a:t>
            </a:r>
            <a:r>
              <a:rPr kumimoji="1" lang="en-US" altLang="ja-JP" sz="900" dirty="0">
                <a:latin typeface="HGSｺﾞｼｯｸM" panose="020B0600000000000000" pitchFamily="50" charset="-128"/>
                <a:ea typeface="HGSｺﾞｼｯｸM" panose="020B0600000000000000" pitchFamily="50" charset="-128"/>
              </a:rPr>
              <a:t>39</a:t>
            </a:r>
            <a:r>
              <a:rPr kumimoji="1" lang="ja-JP" altLang="en-US" sz="900" dirty="0">
                <a:latin typeface="HGSｺﾞｼｯｸM" panose="020B0600000000000000" pitchFamily="50" charset="-128"/>
                <a:ea typeface="HGSｺﾞｼｯｸM" panose="020B0600000000000000" pitchFamily="50" charset="-128"/>
              </a:rPr>
              <a:t>歳の若さで亡くなりました。私が幼稚園の頃から病弱だった父は、入院ばかりで勤めることが難しく自分で起業するしかなかったのだと思います。ステーキハウスへの卸売をしていました。父は、妹と私に三つの格言を残しました。</a:t>
            </a:r>
          </a:p>
          <a:p>
            <a:r>
              <a:rPr kumimoji="1" lang="ja-JP" altLang="en-US" sz="900" dirty="0">
                <a:latin typeface="HGSｺﾞｼｯｸM" panose="020B0600000000000000" pitchFamily="50" charset="-128"/>
                <a:ea typeface="HGSｺﾞｼｯｸM" panose="020B0600000000000000" pitchFamily="50" charset="-128"/>
              </a:rPr>
              <a:t>１</a:t>
            </a:r>
            <a:r>
              <a:rPr kumimoji="1" lang="en-US" altLang="ja-JP" sz="900" dirty="0">
                <a:latin typeface="HGSｺﾞｼｯｸM" panose="020B0600000000000000" pitchFamily="50" charset="-128"/>
                <a:ea typeface="HGSｺﾞｼｯｸM" panose="020B0600000000000000" pitchFamily="50" charset="-128"/>
              </a:rPr>
              <a:t>.</a:t>
            </a:r>
            <a:r>
              <a:rPr kumimoji="1" lang="ja-JP" altLang="en-US" sz="900" dirty="0">
                <a:latin typeface="HGSｺﾞｼｯｸM" panose="020B0600000000000000" pitchFamily="50" charset="-128"/>
                <a:ea typeface="HGSｺﾞｼｯｸM" panose="020B0600000000000000" pitchFamily="50" charset="-128"/>
              </a:rPr>
              <a:t>お金はある時に欲しいものがあっても我慢しなさい。お金がない時の辛抱は辛い。</a:t>
            </a:r>
          </a:p>
          <a:p>
            <a:r>
              <a:rPr kumimoji="1" lang="ja-JP" altLang="en-US" sz="900" dirty="0">
                <a:latin typeface="HGSｺﾞｼｯｸM" panose="020B0600000000000000" pitchFamily="50" charset="-128"/>
                <a:ea typeface="HGSｺﾞｼｯｸM" panose="020B0600000000000000" pitchFamily="50" charset="-128"/>
              </a:rPr>
              <a:t>２</a:t>
            </a:r>
            <a:r>
              <a:rPr kumimoji="1" lang="en-US" altLang="ja-JP" sz="900" dirty="0">
                <a:latin typeface="HGSｺﾞｼｯｸM" panose="020B0600000000000000" pitchFamily="50" charset="-128"/>
                <a:ea typeface="HGSｺﾞｼｯｸM" panose="020B0600000000000000" pitchFamily="50" charset="-128"/>
              </a:rPr>
              <a:t>.</a:t>
            </a:r>
            <a:r>
              <a:rPr kumimoji="1" lang="ja-JP" altLang="en-US" sz="900" dirty="0">
                <a:latin typeface="HGSｺﾞｼｯｸM" panose="020B0600000000000000" pitchFamily="50" charset="-128"/>
                <a:ea typeface="HGSｺﾞｼｯｸM" panose="020B0600000000000000" pitchFamily="50" charset="-128"/>
              </a:rPr>
              <a:t>上を向いてつばを吐いてはいけない。自分に返ってくる。</a:t>
            </a:r>
          </a:p>
          <a:p>
            <a:r>
              <a:rPr kumimoji="1" lang="ja-JP" altLang="en-US" sz="900" dirty="0">
                <a:latin typeface="HGSｺﾞｼｯｸM" panose="020B0600000000000000" pitchFamily="50" charset="-128"/>
                <a:ea typeface="HGSｺﾞｼｯｸM" panose="020B0600000000000000" pitchFamily="50" charset="-128"/>
              </a:rPr>
              <a:t>３</a:t>
            </a:r>
            <a:r>
              <a:rPr kumimoji="1" lang="en-US" altLang="ja-JP" sz="900" dirty="0">
                <a:latin typeface="HGSｺﾞｼｯｸM" panose="020B0600000000000000" pitchFamily="50" charset="-128"/>
                <a:ea typeface="HGSｺﾞｼｯｸM" panose="020B0600000000000000" pitchFamily="50" charset="-128"/>
              </a:rPr>
              <a:t>.</a:t>
            </a:r>
            <a:r>
              <a:rPr kumimoji="1" lang="ja-JP" altLang="en-US" sz="900" dirty="0">
                <a:latin typeface="HGSｺﾞｼｯｸM" panose="020B0600000000000000" pitchFamily="50" charset="-128"/>
                <a:ea typeface="HGSｺﾞｼｯｸM" panose="020B0600000000000000" pitchFamily="50" charset="-128"/>
              </a:rPr>
              <a:t>仕事はお金を追ってはいけない。お金はついてくるものだから、信念を持ちなさい。</a:t>
            </a:r>
          </a:p>
          <a:p>
            <a:r>
              <a:rPr kumimoji="1" lang="ja-JP" altLang="en-US" sz="900" dirty="0">
                <a:latin typeface="HGSｺﾞｼｯｸM" panose="020B0600000000000000" pitchFamily="50" charset="-128"/>
                <a:ea typeface="HGSｺﾞｼｯｸM" panose="020B0600000000000000" pitchFamily="50" charset="-128"/>
              </a:rPr>
              <a:t>　卒業後はコンピューター関係の会社に就職しました。父の一周忌が過ぎた頃、自然の流れで結婚しました。京都の市場で三坪のお肉屋さんを始め</a:t>
            </a:r>
            <a:r>
              <a:rPr kumimoji="1" lang="en-US" altLang="ja-JP" sz="900" dirty="0">
                <a:latin typeface="HGSｺﾞｼｯｸM" panose="020B0600000000000000" pitchFamily="50" charset="-128"/>
                <a:ea typeface="HGSｺﾞｼｯｸM" panose="020B0600000000000000" pitchFamily="50" charset="-128"/>
              </a:rPr>
              <a:t>5</a:t>
            </a:r>
            <a:r>
              <a:rPr kumimoji="1" lang="ja-JP" altLang="en-US" sz="900" dirty="0">
                <a:latin typeface="HGSｺﾞｼｯｸM" panose="020B0600000000000000" pitchFamily="50" charset="-128"/>
                <a:ea typeface="HGSｺﾞｼｯｸM" panose="020B0600000000000000" pitchFamily="50" charset="-128"/>
              </a:rPr>
              <a:t>年間夫婦で一生懸命に働きました。</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a:t>
            </a:r>
            <a:r>
              <a:rPr kumimoji="1" lang="en-US" altLang="ja-JP" sz="900" dirty="0">
                <a:latin typeface="HGSｺﾞｼｯｸM" panose="020B0600000000000000" pitchFamily="50" charset="-128"/>
                <a:ea typeface="HGSｺﾞｼｯｸM" panose="020B0600000000000000" pitchFamily="50" charset="-128"/>
              </a:rPr>
              <a:t>1985</a:t>
            </a:r>
            <a:r>
              <a:rPr kumimoji="1" lang="ja-JP" altLang="en-US" sz="900" dirty="0">
                <a:latin typeface="HGSｺﾞｼｯｸM" panose="020B0600000000000000" pitchFamily="50" charset="-128"/>
                <a:ea typeface="HGSｺﾞｼｯｸM" panose="020B0600000000000000" pitchFamily="50" charset="-128"/>
              </a:rPr>
              <a:t>年牛肉商徳志満創業。父の知り合いだった近江牛で有名な角田氏に「牛は高くてもいい牛を売って</a:t>
            </a:r>
            <a:r>
              <a:rPr kumimoji="1" lang="en-US" altLang="ja-JP" sz="900" dirty="0">
                <a:latin typeface="HGSｺﾞｼｯｸM" panose="020B0600000000000000" pitchFamily="50" charset="-128"/>
                <a:ea typeface="HGSｺﾞｼｯｸM" panose="020B0600000000000000" pitchFamily="50" charset="-128"/>
              </a:rPr>
              <a:t>10</a:t>
            </a:r>
            <a:r>
              <a:rPr kumimoji="1" lang="ja-JP" altLang="en-US" sz="900" dirty="0">
                <a:latin typeface="HGSｺﾞｼｯｸM" panose="020B0600000000000000" pitchFamily="50" charset="-128"/>
                <a:ea typeface="HGSｺﾞｼｯｸM" panose="020B0600000000000000" pitchFamily="50" charset="-128"/>
              </a:rPr>
              <a:t>年間は辛抱しろよ、自信を持って売っていけ」また「人間は器の分しか入ってこないから器を大きくしろよ」と教えて頂きました。若かったのでその時は意味が分かりませんでしたが、今は少しずつ分かってきたような気がします。</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ゴルフ場が近くにあったこともあり、帰りに食事をして肉をお土産にして頂くような景気のいい時代でした。ですが、先を見つめカタログギフトをはじめました。その営業を進める中で会社という形が必要でしたので、有限会社徳志満設立。営業部門として、ティーアールエージャパン株式会社設立。物を作るのは主人、表に出るのは私、それぞれが代表取締役になりました。その後レトルトカレーやスーパーの通販での販売をし、</a:t>
            </a:r>
            <a:r>
              <a:rPr kumimoji="1" lang="en-US" altLang="ja-JP" sz="900" dirty="0">
                <a:latin typeface="HGSｺﾞｼｯｸM" panose="020B0600000000000000" pitchFamily="50" charset="-128"/>
                <a:ea typeface="HGSｺﾞｼｯｸM" panose="020B0600000000000000" pitchFamily="50" charset="-128"/>
              </a:rPr>
              <a:t>1998</a:t>
            </a:r>
            <a:r>
              <a:rPr kumimoji="1" lang="ja-JP" altLang="en-US" sz="900" dirty="0">
                <a:latin typeface="HGSｺﾞｼｯｸM" panose="020B0600000000000000" pitchFamily="50" charset="-128"/>
                <a:ea typeface="HGSｺﾞｼｯｸM" panose="020B0600000000000000" pitchFamily="50" charset="-128"/>
              </a:rPr>
              <a:t>年高速道路</a:t>
            </a:r>
            <a:r>
              <a:rPr kumimoji="1" lang="en-US" altLang="ja-JP" sz="900" dirty="0">
                <a:latin typeface="HGSｺﾞｼｯｸM" panose="020B0600000000000000" pitchFamily="50" charset="-128"/>
                <a:ea typeface="HGSｺﾞｼｯｸM" panose="020B0600000000000000" pitchFamily="50" charset="-128"/>
              </a:rPr>
              <a:t>SA</a:t>
            </a:r>
            <a:r>
              <a:rPr kumimoji="1" lang="ja-JP" altLang="en-US" sz="900" dirty="0">
                <a:latin typeface="HGSｺﾞｼｯｸM" panose="020B0600000000000000" pitchFamily="50" charset="-128"/>
                <a:ea typeface="HGSｺﾞｼｯｸM" panose="020B0600000000000000" pitchFamily="50" charset="-128"/>
              </a:rPr>
              <a:t>で近江牛関連の商品開発をしました。</a:t>
            </a:r>
            <a:r>
              <a:rPr kumimoji="1" lang="en-US" altLang="ja-JP" sz="900" dirty="0">
                <a:latin typeface="HGSｺﾞｼｯｸM" panose="020B0600000000000000" pitchFamily="50" charset="-128"/>
                <a:ea typeface="HGSｺﾞｼｯｸM" panose="020B0600000000000000" pitchFamily="50" charset="-128"/>
              </a:rPr>
              <a:t>2003</a:t>
            </a:r>
            <a:r>
              <a:rPr kumimoji="1" lang="ja-JP" altLang="en-US" sz="900" dirty="0">
                <a:latin typeface="HGSｺﾞｼｯｸM" panose="020B0600000000000000" pitchFamily="50" charset="-128"/>
                <a:ea typeface="HGSｺﾞｼｯｸM" panose="020B0600000000000000" pitchFamily="50" charset="-128"/>
              </a:rPr>
              <a:t>年食べるだけではなく癒しのシーンを提供する近江牛れすとらん百年民家黒釜を</a:t>
            </a:r>
            <a:r>
              <a:rPr kumimoji="1" lang="en-US" altLang="ja-JP" sz="900" dirty="0">
                <a:latin typeface="HGSｺﾞｼｯｸM" panose="020B0600000000000000" pitchFamily="50" charset="-128"/>
                <a:ea typeface="HGSｺﾞｼｯｸM" panose="020B0600000000000000" pitchFamily="50" charset="-128"/>
              </a:rPr>
              <a:t>OPEN</a:t>
            </a:r>
            <a:r>
              <a:rPr kumimoji="1" lang="ja-JP" altLang="en-US" sz="900" dirty="0">
                <a:latin typeface="HGSｺﾞｼｯｸM" panose="020B0600000000000000" pitchFamily="50" charset="-128"/>
                <a:ea typeface="HGSｺﾞｼｯｸM" panose="020B0600000000000000" pitchFamily="50" charset="-128"/>
              </a:rPr>
              <a:t>。今までの経験や肉の知識をふまえ、他社レストランの講習会を開催、近江牛視察ツアーを開催。テレビ</a:t>
            </a:r>
            <a:r>
              <a:rPr kumimoji="1" lang="en-US" altLang="ja-JP" sz="900" dirty="0">
                <a:latin typeface="HGSｺﾞｼｯｸM" panose="020B0600000000000000" pitchFamily="50" charset="-128"/>
                <a:ea typeface="HGSｺﾞｼｯｸM" panose="020B0600000000000000" pitchFamily="50" charset="-128"/>
              </a:rPr>
              <a:t>CM</a:t>
            </a:r>
            <a:r>
              <a:rPr kumimoji="1" lang="ja-JP" altLang="en-US" sz="900" dirty="0">
                <a:latin typeface="HGSｺﾞｼｯｸM" panose="020B0600000000000000" pitchFamily="50" charset="-128"/>
                <a:ea typeface="HGSｺﾞｼｯｸM" panose="020B0600000000000000" pitchFamily="50" charset="-128"/>
              </a:rPr>
              <a:t>もされているコープ自然派へ出荷、米国へ出荷、海外でシェフを対象に和牛の技術指導をしました。</a:t>
            </a:r>
            <a:endParaRPr kumimoji="1" lang="en-US" altLang="ja-JP" sz="900" dirty="0">
              <a:latin typeface="HGSｺﾞｼｯｸM" panose="020B0600000000000000" pitchFamily="50" charset="-128"/>
              <a:ea typeface="HGSｺﾞｼｯｸM" panose="020B0600000000000000" pitchFamily="50" charset="-128"/>
            </a:endParaRPr>
          </a:p>
          <a:p>
            <a:r>
              <a:rPr kumimoji="1" lang="ja-JP" altLang="en-US" sz="900" dirty="0">
                <a:latin typeface="HGSｺﾞｼｯｸM" panose="020B0600000000000000" pitchFamily="50" charset="-128"/>
                <a:ea typeface="HGSｺﾞｼｯｸM" panose="020B0600000000000000" pitchFamily="50" charset="-128"/>
              </a:rPr>
              <a:t>　引退のことを考えはじめ、分かれていた二社を合併し株式会社徳志満としました。シンガポールへの輸出を始め、店舗前にある加工場は研修施設としても活用しています。今、力を入れているのは龍谷大学と医師と協力をして近江牛を使った介護食の研究開発です。まだ小さな会社ではありますが、これからもご指導を宜しくお願いします。</a:t>
            </a:r>
          </a:p>
          <a:p>
            <a:endParaRPr kumimoji="1" lang="ja-JP" altLang="en-US" sz="900" dirty="0">
              <a:latin typeface="HGSｺﾞｼｯｸM" panose="020B0600000000000000" pitchFamily="50" charset="-128"/>
              <a:ea typeface="HGSｺﾞｼｯｸM" panose="020B0600000000000000" pitchFamily="50" charset="-128"/>
            </a:endParaRPr>
          </a:p>
          <a:p>
            <a:endParaRPr kumimoji="1" lang="ja-JP" altLang="en-US" sz="900" dirty="0">
              <a:latin typeface="HGSｺﾞｼｯｸM" panose="020B0600000000000000" pitchFamily="50" charset="-128"/>
              <a:ea typeface="HGSｺﾞｼｯｸM" panose="020B0600000000000000" pitchFamily="50" charset="-128"/>
            </a:endParaRPr>
          </a:p>
          <a:p>
            <a:endParaRPr kumimoji="1" lang="zh-TW" altLang="en-US" sz="900" dirty="0">
              <a:latin typeface="HGSｺﾞｼｯｸM" panose="020B0600000000000000" pitchFamily="50" charset="-128"/>
              <a:ea typeface="HGSｺﾞｼｯｸM" panose="020B0600000000000000" pitchFamily="50" charset="-128"/>
            </a:endParaRPr>
          </a:p>
          <a:p>
            <a:endParaRPr kumimoji="1" lang="ja-JP" altLang="en-US" sz="900" dirty="0">
              <a:latin typeface="HGSｺﾞｼｯｸM" panose="020B0600000000000000" pitchFamily="50" charset="-128"/>
              <a:ea typeface="HGSｺﾞｼｯｸM" panose="020B0600000000000000" pitchFamily="50" charset="-128"/>
            </a:endParaRPr>
          </a:p>
          <a:p>
            <a:endParaRPr kumimoji="1" lang="en-US" altLang="ja-JP" sz="900" dirty="0">
              <a:latin typeface="HGSｺﾞｼｯｸM" panose="020B0600000000000000" pitchFamily="50" charset="-128"/>
              <a:ea typeface="HGSｺﾞｼｯｸM" panose="020B0600000000000000" pitchFamily="50" charset="-128"/>
            </a:endParaRPr>
          </a:p>
        </p:txBody>
      </p:sp>
      <p:pic>
        <p:nvPicPr>
          <p:cNvPr id="5" name="図 4" descr="フロント, 自転車, 立つ, 座る が含まれている画像&#10;&#10;自動的に生成された説明">
            <a:extLst>
              <a:ext uri="{FF2B5EF4-FFF2-40B4-BE49-F238E27FC236}">
                <a16:creationId xmlns:a16="http://schemas.microsoft.com/office/drawing/2014/main" id="{9F833B5F-08BD-4AB5-B0AB-D327BC04E56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48835" t="22012" r="30086" b="49838"/>
          <a:stretch/>
        </p:blipFill>
        <p:spPr>
          <a:xfrm>
            <a:off x="2406419" y="313932"/>
            <a:ext cx="1042333" cy="1044000"/>
          </a:xfrm>
          <a:prstGeom prst="ellipse">
            <a:avLst/>
          </a:prstGeom>
          <a:ln>
            <a:noFill/>
          </a:ln>
          <a:effectLst>
            <a:softEdge rad="112500"/>
          </a:effectLst>
        </p:spPr>
      </p:pic>
    </p:spTree>
    <p:extLst>
      <p:ext uri="{BB962C8B-B14F-4D97-AF65-F5344CB8AC3E}">
        <p14:creationId xmlns:p14="http://schemas.microsoft.com/office/powerpoint/2010/main" val="41481451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21126</TotalTime>
  <Words>1702</Words>
  <Application>Microsoft Office PowerPoint</Application>
  <PresentationFormat>A4 210 x 297 mm</PresentationFormat>
  <Paragraphs>118</Paragraphs>
  <Slides>2</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vt:i4>
      </vt:variant>
    </vt:vector>
  </HeadingPairs>
  <TitlesOfParts>
    <vt:vector size="11" baseType="lpstr">
      <vt:lpstr>HGPｺﾞｼｯｸE</vt:lpstr>
      <vt:lpstr>HGPｺﾞｼｯｸM</vt:lpstr>
      <vt:lpstr>HGSｺﾞｼｯｸM</vt: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憲司 田中</dc:creator>
  <cp:lastModifiedBy>ロータリー 湖南</cp:lastModifiedBy>
  <cp:revision>1174</cp:revision>
  <cp:lastPrinted>2019-11-06T02:17:51Z</cp:lastPrinted>
  <dcterms:created xsi:type="dcterms:W3CDTF">2019-06-24T12:07:11Z</dcterms:created>
  <dcterms:modified xsi:type="dcterms:W3CDTF">2022-01-17T01:23:13Z</dcterms:modified>
</cp:coreProperties>
</file>